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12"/>
  </p:notesMasterIdLst>
  <p:sldIdLst>
    <p:sldId id="302" r:id="rId2"/>
    <p:sldId id="305" r:id="rId3"/>
    <p:sldId id="301" r:id="rId4"/>
    <p:sldId id="288" r:id="rId5"/>
    <p:sldId id="309" r:id="rId6"/>
    <p:sldId id="306" r:id="rId7"/>
    <p:sldId id="307" r:id="rId8"/>
    <p:sldId id="312" r:id="rId9"/>
    <p:sldId id="313" r:id="rId10"/>
    <p:sldId id="314" r:id="rId11"/>
  </p:sldIdLst>
  <p:sldSz cx="10693400" cy="7561263"/>
  <p:notesSz cx="6797675" cy="9926638"/>
  <p:embeddedFontLst>
    <p:embeddedFont>
      <p:font typeface="Asap Medium" panose="020F0604030202060203" pitchFamily="34" charset="0"/>
      <p:regular r:id="rId13"/>
      <p:italic r:id="rId14"/>
    </p:embeddedFont>
    <p:embeddedFont>
      <p:font typeface="Calibri" panose="020F0502020204030204" pitchFamily="34" charset="0"/>
      <p:regular r:id="rId15"/>
      <p:bold r:id="rId16"/>
      <p:italic r:id="rId17"/>
      <p:boldItalic r:id="rId18"/>
    </p:embeddedFont>
    <p:embeddedFont>
      <p:font typeface="Roboto Black" panose="02000000000000000000" pitchFamily="2" charset="0"/>
      <p:bold r:id="rId19"/>
      <p:boldItalic r:id="rId20"/>
    </p:embeddedFont>
    <p:embeddedFont>
      <p:font typeface="Roboto Condensed Light" panose="02000000000000000000" pitchFamily="2" charset="0"/>
      <p:regular r:id="rId21"/>
      <p:italic r:id="rId22"/>
    </p:embeddedFont>
  </p:embeddedFontLst>
  <p:defaultTex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969"/>
    <a:srgbClr val="9ABA0F"/>
    <a:srgbClr val="009900"/>
    <a:srgbClr val="333333"/>
    <a:srgbClr val="464646"/>
    <a:srgbClr val="FFFFFF"/>
    <a:srgbClr val="00B050"/>
    <a:srgbClr val="00B0F0"/>
    <a:srgbClr val="0089B4"/>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94660"/>
  </p:normalViewPr>
  <p:slideViewPr>
    <p:cSldViewPr>
      <p:cViewPr varScale="1">
        <p:scale>
          <a:sx n="102" d="100"/>
          <a:sy n="102" d="100"/>
        </p:scale>
        <p:origin x="557" y="72"/>
      </p:cViewPr>
      <p:guideLst>
        <p:guide orient="horz" pos="2382"/>
        <p:guide pos="3368"/>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aela\Documents\Denkzeuge\Kundenauftragsabwicklung\Berleb\F&#252;hrungssensor%20Auswertung.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Michaela\Documents\Denkzeuge\IMA\IMA%20Auswertung%20grafisch%20Pakete.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ichaela\Documents\Denkzeuge\IMA\Auswertungen%20Analyse%20innere%20Motive\IMA%20Beispiele%20Supervisionscamp%2011-201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'Berleb Media GmbH Führung'!$B$7</c:f>
              <c:strCache>
                <c:ptCount val="1"/>
                <c:pt idx="0">
                  <c:v>GF</c:v>
                </c:pt>
              </c:strCache>
            </c:strRef>
          </c:tx>
          <c:spPr>
            <a:ln>
              <a:solidFill>
                <a:schemeClr val="accent4">
                  <a:lumMod val="75000"/>
                </a:schemeClr>
              </a:solidFill>
            </a:ln>
          </c:spPr>
          <c:marker>
            <c:symbol val="circle"/>
            <c:size val="6"/>
            <c:spPr>
              <a:solidFill>
                <a:schemeClr val="accent4">
                  <a:lumMod val="75000"/>
                </a:schemeClr>
              </a:solidFill>
              <a:ln>
                <a:solidFill>
                  <a:schemeClr val="accent4">
                    <a:lumMod val="75000"/>
                  </a:schemeClr>
                </a:solidFill>
              </a:ln>
            </c:spPr>
          </c:marker>
          <c:cat>
            <c:strRef>
              <c:f>'Berleb Media GmbH Führung'!$A$8:$A$19</c:f>
              <c:strCache>
                <c:ptCount val="12"/>
                <c:pt idx="0">
                  <c:v>Zielklarheit</c:v>
                </c:pt>
                <c:pt idx="1">
                  <c:v>Sinn / Nutzen der Ziele</c:v>
                </c:pt>
                <c:pt idx="2">
                  <c:v>Realisierbarkeit der Ziele</c:v>
                </c:pt>
                <c:pt idx="3">
                  <c:v>Entscheidungs- / Durchsetzungskraft</c:v>
                </c:pt>
                <c:pt idx="4">
                  <c:v>Gegenseitige wertschätzende
Kommunikation</c:v>
                </c:pt>
                <c:pt idx="5">
                  <c:v>Operative Aufgabenklarheit</c:v>
                </c:pt>
                <c:pt idx="6">
                  <c:v>Selbstverantwortliches Arbeiten</c:v>
                </c:pt>
                <c:pt idx="7">
                  <c:v>Gegenseitiges Vertrauen</c:v>
                </c:pt>
                <c:pt idx="8">
                  <c:v>Teamgeist / Teamgedanke</c:v>
                </c:pt>
                <c:pt idx="9">
                  <c:v>Emotionale Bindung</c:v>
                </c:pt>
                <c:pt idx="10">
                  <c:v>Messbare Ergebnisse</c:v>
                </c:pt>
                <c:pt idx="11">
                  <c:v>Vorbildfunktion</c:v>
                </c:pt>
              </c:strCache>
            </c:strRef>
          </c:cat>
          <c:val>
            <c:numRef>
              <c:f>'Berleb Media GmbH Führung'!$B$8:$B$19</c:f>
              <c:numCache>
                <c:formatCode>General</c:formatCode>
                <c:ptCount val="12"/>
                <c:pt idx="0">
                  <c:v>8</c:v>
                </c:pt>
                <c:pt idx="1">
                  <c:v>10</c:v>
                </c:pt>
                <c:pt idx="2">
                  <c:v>8</c:v>
                </c:pt>
                <c:pt idx="3">
                  <c:v>9</c:v>
                </c:pt>
                <c:pt idx="4">
                  <c:v>7</c:v>
                </c:pt>
                <c:pt idx="5">
                  <c:v>10</c:v>
                </c:pt>
                <c:pt idx="6">
                  <c:v>9</c:v>
                </c:pt>
                <c:pt idx="7">
                  <c:v>9.5</c:v>
                </c:pt>
                <c:pt idx="8">
                  <c:v>9</c:v>
                </c:pt>
                <c:pt idx="9">
                  <c:v>8</c:v>
                </c:pt>
                <c:pt idx="10">
                  <c:v>8</c:v>
                </c:pt>
                <c:pt idx="11">
                  <c:v>7</c:v>
                </c:pt>
              </c:numCache>
            </c:numRef>
          </c:val>
          <c:extLst>
            <c:ext xmlns:c16="http://schemas.microsoft.com/office/drawing/2014/chart" uri="{C3380CC4-5D6E-409C-BE32-E72D297353CC}">
              <c16:uniqueId val="{00000000-679D-4F5D-B533-3A908162ED99}"/>
            </c:ext>
          </c:extLst>
        </c:ser>
        <c:ser>
          <c:idx val="1"/>
          <c:order val="1"/>
          <c:tx>
            <c:strRef>
              <c:f>'Berleb Media GmbH Führung'!$C$7</c:f>
              <c:strCache>
                <c:ptCount val="1"/>
                <c:pt idx="0">
                  <c:v>Team</c:v>
                </c:pt>
              </c:strCache>
            </c:strRef>
          </c:tx>
          <c:spPr>
            <a:ln>
              <a:solidFill>
                <a:schemeClr val="accent3">
                  <a:lumMod val="75000"/>
                </a:schemeClr>
              </a:solidFill>
            </a:ln>
          </c:spPr>
          <c:marker>
            <c:symbol val="circle"/>
            <c:size val="6"/>
            <c:spPr>
              <a:solidFill>
                <a:schemeClr val="accent3">
                  <a:lumMod val="75000"/>
                </a:schemeClr>
              </a:solidFill>
              <a:ln>
                <a:solidFill>
                  <a:schemeClr val="accent3">
                    <a:lumMod val="75000"/>
                  </a:schemeClr>
                </a:solidFill>
              </a:ln>
            </c:spPr>
          </c:marker>
          <c:cat>
            <c:strRef>
              <c:f>'Berleb Media GmbH Führung'!$A$8:$A$19</c:f>
              <c:strCache>
                <c:ptCount val="12"/>
                <c:pt idx="0">
                  <c:v>Zielklarheit</c:v>
                </c:pt>
                <c:pt idx="1">
                  <c:v>Sinn / Nutzen der Ziele</c:v>
                </c:pt>
                <c:pt idx="2">
                  <c:v>Realisierbarkeit der Ziele</c:v>
                </c:pt>
                <c:pt idx="3">
                  <c:v>Entscheidungs- / Durchsetzungskraft</c:v>
                </c:pt>
                <c:pt idx="4">
                  <c:v>Gegenseitige wertschätzende
Kommunikation</c:v>
                </c:pt>
                <c:pt idx="5">
                  <c:v>Operative Aufgabenklarheit</c:v>
                </c:pt>
                <c:pt idx="6">
                  <c:v>Selbstverantwortliches Arbeiten</c:v>
                </c:pt>
                <c:pt idx="7">
                  <c:v>Gegenseitiges Vertrauen</c:v>
                </c:pt>
                <c:pt idx="8">
                  <c:v>Teamgeist / Teamgedanke</c:v>
                </c:pt>
                <c:pt idx="9">
                  <c:v>Emotionale Bindung</c:v>
                </c:pt>
                <c:pt idx="10">
                  <c:v>Messbare Ergebnisse</c:v>
                </c:pt>
                <c:pt idx="11">
                  <c:v>Vorbildfunktion</c:v>
                </c:pt>
              </c:strCache>
            </c:strRef>
          </c:cat>
          <c:val>
            <c:numRef>
              <c:f>'Berleb Media GmbH Führung'!$C$8:$C$19</c:f>
              <c:numCache>
                <c:formatCode>General</c:formatCode>
                <c:ptCount val="12"/>
                <c:pt idx="0">
                  <c:v>6.4</c:v>
                </c:pt>
                <c:pt idx="1">
                  <c:v>7.6</c:v>
                </c:pt>
                <c:pt idx="2">
                  <c:v>6.4</c:v>
                </c:pt>
                <c:pt idx="3">
                  <c:v>8</c:v>
                </c:pt>
                <c:pt idx="4">
                  <c:v>6.3</c:v>
                </c:pt>
                <c:pt idx="5">
                  <c:v>7.3</c:v>
                </c:pt>
                <c:pt idx="6">
                  <c:v>7.5</c:v>
                </c:pt>
                <c:pt idx="7">
                  <c:v>6.7</c:v>
                </c:pt>
                <c:pt idx="8">
                  <c:v>8.6999999999999993</c:v>
                </c:pt>
                <c:pt idx="9">
                  <c:v>8.3000000000000007</c:v>
                </c:pt>
                <c:pt idx="10">
                  <c:v>7.4</c:v>
                </c:pt>
                <c:pt idx="11">
                  <c:v>4.8</c:v>
                </c:pt>
              </c:numCache>
            </c:numRef>
          </c:val>
          <c:extLst>
            <c:ext xmlns:c16="http://schemas.microsoft.com/office/drawing/2014/chart" uri="{C3380CC4-5D6E-409C-BE32-E72D297353CC}">
              <c16:uniqueId val="{00000001-679D-4F5D-B533-3A908162ED99}"/>
            </c:ext>
          </c:extLst>
        </c:ser>
        <c:dLbls>
          <c:showLegendKey val="0"/>
          <c:showVal val="0"/>
          <c:showCatName val="0"/>
          <c:showSerName val="0"/>
          <c:showPercent val="0"/>
          <c:showBubbleSize val="0"/>
        </c:dLbls>
        <c:axId val="38508800"/>
        <c:axId val="38510976"/>
      </c:radarChart>
      <c:catAx>
        <c:axId val="38508800"/>
        <c:scaling>
          <c:orientation val="minMax"/>
        </c:scaling>
        <c:delete val="0"/>
        <c:axPos val="b"/>
        <c:majorGridlines/>
        <c:numFmt formatCode="General" sourceLinked="0"/>
        <c:majorTickMark val="none"/>
        <c:minorTickMark val="none"/>
        <c:tickLblPos val="nextTo"/>
        <c:spPr>
          <a:ln w="9525">
            <a:noFill/>
          </a:ln>
        </c:spPr>
        <c:txPr>
          <a:bodyPr/>
          <a:lstStyle/>
          <a:p>
            <a:pPr>
              <a:defRPr sz="800"/>
            </a:pPr>
            <a:endParaRPr lang="de-DE"/>
          </a:p>
        </c:txPr>
        <c:crossAx val="38510976"/>
        <c:crosses val="autoZero"/>
        <c:auto val="1"/>
        <c:lblAlgn val="ctr"/>
        <c:lblOffset val="100"/>
        <c:noMultiLvlLbl val="0"/>
      </c:catAx>
      <c:valAx>
        <c:axId val="38510976"/>
        <c:scaling>
          <c:orientation val="minMax"/>
          <c:max val="10"/>
          <c:min val="0"/>
        </c:scaling>
        <c:delete val="0"/>
        <c:axPos val="l"/>
        <c:majorGridlines/>
        <c:numFmt formatCode="General" sourceLinked="1"/>
        <c:majorTickMark val="none"/>
        <c:minorTickMark val="none"/>
        <c:tickLblPos val="nextTo"/>
        <c:txPr>
          <a:bodyPr/>
          <a:lstStyle/>
          <a:p>
            <a:pPr>
              <a:defRPr sz="900" b="1">
                <a:solidFill>
                  <a:schemeClr val="tx1">
                    <a:lumMod val="50000"/>
                    <a:lumOff val="50000"/>
                  </a:schemeClr>
                </a:solidFill>
              </a:defRPr>
            </a:pPr>
            <a:endParaRPr lang="de-DE"/>
          </a:p>
        </c:txPr>
        <c:crossAx val="38508800"/>
        <c:crosses val="autoZero"/>
        <c:crossBetween val="between"/>
        <c:maj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45"/>
    </mc:Choice>
    <mc:Fallback>
      <c:style val="4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Tabelle1!$B$38</c:f>
              <c:strCache>
                <c:ptCount val="1"/>
                <c:pt idx="0">
                  <c:v>Umsatzvolumen</c:v>
                </c:pt>
              </c:strCache>
            </c:strRef>
          </c:tx>
          <c:invertIfNegative val="0"/>
          <c:dPt>
            <c:idx val="0"/>
            <c:invertIfNegative val="0"/>
            <c:bubble3D val="0"/>
            <c:spPr>
              <a:solidFill>
                <a:srgbClr val="A6A6A6"/>
              </a:solidFill>
            </c:spPr>
            <c:extLst>
              <c:ext xmlns:c16="http://schemas.microsoft.com/office/drawing/2014/chart" uri="{C3380CC4-5D6E-409C-BE32-E72D297353CC}">
                <c16:uniqueId val="{00000001-6DAF-4DF2-9EF6-7B1970372F20}"/>
              </c:ext>
            </c:extLst>
          </c:dPt>
          <c:dPt>
            <c:idx val="1"/>
            <c:invertIfNegative val="0"/>
            <c:bubble3D val="0"/>
            <c:spPr>
              <a:solidFill>
                <a:sysClr val="window" lastClr="FFFFFF">
                  <a:lumMod val="65000"/>
                </a:sysClr>
              </a:solidFill>
            </c:spPr>
            <c:extLst>
              <c:ext xmlns:c16="http://schemas.microsoft.com/office/drawing/2014/chart" uri="{C3380CC4-5D6E-409C-BE32-E72D297353CC}">
                <c16:uniqueId val="{00000003-6DAF-4DF2-9EF6-7B1970372F20}"/>
              </c:ext>
            </c:extLst>
          </c:dPt>
          <c:dPt>
            <c:idx val="2"/>
            <c:invertIfNegative val="0"/>
            <c:bubble3D val="0"/>
            <c:spPr>
              <a:solidFill>
                <a:srgbClr val="92D050"/>
              </a:solidFill>
            </c:spPr>
            <c:extLst>
              <c:ext xmlns:c16="http://schemas.microsoft.com/office/drawing/2014/chart" uri="{C3380CC4-5D6E-409C-BE32-E72D297353CC}">
                <c16:uniqueId val="{00000005-6DAF-4DF2-9EF6-7B1970372F20}"/>
              </c:ext>
            </c:extLst>
          </c:dPt>
          <c:dPt>
            <c:idx val="3"/>
            <c:invertIfNegative val="0"/>
            <c:bubble3D val="0"/>
            <c:spPr>
              <a:solidFill>
                <a:sysClr val="window" lastClr="FFFFFF">
                  <a:lumMod val="65000"/>
                </a:sysClr>
              </a:solidFill>
            </c:spPr>
            <c:extLst>
              <c:ext xmlns:c16="http://schemas.microsoft.com/office/drawing/2014/chart" uri="{C3380CC4-5D6E-409C-BE32-E72D297353CC}">
                <c16:uniqueId val="{00000007-6DAF-4DF2-9EF6-7B1970372F20}"/>
              </c:ext>
            </c:extLst>
          </c:dPt>
          <c:dPt>
            <c:idx val="4"/>
            <c:invertIfNegative val="0"/>
            <c:bubble3D val="0"/>
            <c:spPr>
              <a:solidFill>
                <a:srgbClr val="C00000"/>
              </a:solidFill>
            </c:spPr>
            <c:extLst>
              <c:ext xmlns:c16="http://schemas.microsoft.com/office/drawing/2014/chart" uri="{C3380CC4-5D6E-409C-BE32-E72D297353CC}">
                <c16:uniqueId val="{00000009-6DAF-4DF2-9EF6-7B1970372F20}"/>
              </c:ext>
            </c:extLst>
          </c:dPt>
          <c:dPt>
            <c:idx val="5"/>
            <c:invertIfNegative val="0"/>
            <c:bubble3D val="0"/>
            <c:spPr>
              <a:solidFill>
                <a:srgbClr val="92D050"/>
              </a:solidFill>
            </c:spPr>
            <c:extLst>
              <c:ext xmlns:c16="http://schemas.microsoft.com/office/drawing/2014/chart" uri="{C3380CC4-5D6E-409C-BE32-E72D297353CC}">
                <c16:uniqueId val="{0000000B-6DAF-4DF2-9EF6-7B1970372F20}"/>
              </c:ext>
            </c:extLst>
          </c:dPt>
          <c:dPt>
            <c:idx val="6"/>
            <c:invertIfNegative val="0"/>
            <c:bubble3D val="0"/>
            <c:spPr>
              <a:solidFill>
                <a:sysClr val="window" lastClr="FFFFFF">
                  <a:lumMod val="65000"/>
                </a:sysClr>
              </a:solidFill>
            </c:spPr>
            <c:extLst>
              <c:ext xmlns:c16="http://schemas.microsoft.com/office/drawing/2014/chart" uri="{C3380CC4-5D6E-409C-BE32-E72D297353CC}">
                <c16:uniqueId val="{0000000D-6DAF-4DF2-9EF6-7B1970372F20}"/>
              </c:ext>
            </c:extLst>
          </c:dPt>
          <c:dPt>
            <c:idx val="7"/>
            <c:invertIfNegative val="0"/>
            <c:bubble3D val="0"/>
            <c:spPr>
              <a:solidFill>
                <a:srgbClr val="A6A6A6"/>
              </a:solidFill>
            </c:spPr>
            <c:extLst>
              <c:ext xmlns:c16="http://schemas.microsoft.com/office/drawing/2014/chart" uri="{C3380CC4-5D6E-409C-BE32-E72D297353CC}">
                <c16:uniqueId val="{0000000F-6DAF-4DF2-9EF6-7B1970372F20}"/>
              </c:ext>
            </c:extLst>
          </c:dPt>
          <c:dPt>
            <c:idx val="8"/>
            <c:invertIfNegative val="0"/>
            <c:bubble3D val="0"/>
            <c:spPr>
              <a:solidFill>
                <a:sysClr val="window" lastClr="FFFFFF">
                  <a:lumMod val="65000"/>
                </a:sysClr>
              </a:solidFill>
            </c:spPr>
            <c:extLst>
              <c:ext xmlns:c16="http://schemas.microsoft.com/office/drawing/2014/chart" uri="{C3380CC4-5D6E-409C-BE32-E72D297353CC}">
                <c16:uniqueId val="{00000011-6DAF-4DF2-9EF6-7B1970372F20}"/>
              </c:ext>
            </c:extLst>
          </c:dPt>
          <c:dPt>
            <c:idx val="9"/>
            <c:invertIfNegative val="0"/>
            <c:bubble3D val="0"/>
            <c:spPr>
              <a:solidFill>
                <a:srgbClr val="92D050"/>
              </a:solidFill>
            </c:spPr>
            <c:extLst>
              <c:ext xmlns:c16="http://schemas.microsoft.com/office/drawing/2014/chart" uri="{C3380CC4-5D6E-409C-BE32-E72D297353CC}">
                <c16:uniqueId val="{00000013-6DAF-4DF2-9EF6-7B1970372F20}"/>
              </c:ext>
            </c:extLst>
          </c:dPt>
          <c:dPt>
            <c:idx val="10"/>
            <c:invertIfNegative val="0"/>
            <c:bubble3D val="0"/>
            <c:spPr>
              <a:solidFill>
                <a:srgbClr val="92D050"/>
              </a:solidFill>
            </c:spPr>
            <c:extLst>
              <c:ext xmlns:c16="http://schemas.microsoft.com/office/drawing/2014/chart" uri="{C3380CC4-5D6E-409C-BE32-E72D297353CC}">
                <c16:uniqueId val="{00000015-6DAF-4DF2-9EF6-7B1970372F20}"/>
              </c:ext>
            </c:extLst>
          </c:dPt>
          <c:dPt>
            <c:idx val="11"/>
            <c:invertIfNegative val="0"/>
            <c:bubble3D val="0"/>
            <c:spPr>
              <a:solidFill>
                <a:sysClr val="window" lastClr="FFFFFF">
                  <a:lumMod val="65000"/>
                </a:sysClr>
              </a:solidFill>
            </c:spPr>
            <c:extLst>
              <c:ext xmlns:c16="http://schemas.microsoft.com/office/drawing/2014/chart" uri="{C3380CC4-5D6E-409C-BE32-E72D297353CC}">
                <c16:uniqueId val="{00000017-6DAF-4DF2-9EF6-7B1970372F20}"/>
              </c:ext>
            </c:extLst>
          </c:dPt>
          <c:dPt>
            <c:idx val="12"/>
            <c:invertIfNegative val="0"/>
            <c:bubble3D val="0"/>
            <c:spPr>
              <a:solidFill>
                <a:srgbClr val="92D050"/>
              </a:solidFill>
            </c:spPr>
            <c:extLst>
              <c:ext xmlns:c16="http://schemas.microsoft.com/office/drawing/2014/chart" uri="{C3380CC4-5D6E-409C-BE32-E72D297353CC}">
                <c16:uniqueId val="{00000019-6DAF-4DF2-9EF6-7B1970372F20}"/>
              </c:ext>
            </c:extLst>
          </c:dPt>
          <c:dPt>
            <c:idx val="13"/>
            <c:invertIfNegative val="0"/>
            <c:bubble3D val="0"/>
            <c:spPr>
              <a:solidFill>
                <a:sysClr val="window" lastClr="FFFFFF">
                  <a:lumMod val="65000"/>
                </a:sysClr>
              </a:solidFill>
            </c:spPr>
            <c:extLst>
              <c:ext xmlns:c16="http://schemas.microsoft.com/office/drawing/2014/chart" uri="{C3380CC4-5D6E-409C-BE32-E72D297353CC}">
                <c16:uniqueId val="{0000001B-6DAF-4DF2-9EF6-7B1970372F20}"/>
              </c:ext>
            </c:extLst>
          </c:dPt>
          <c:dPt>
            <c:idx val="14"/>
            <c:invertIfNegative val="0"/>
            <c:bubble3D val="0"/>
            <c:spPr>
              <a:solidFill>
                <a:srgbClr val="92D050"/>
              </a:solidFill>
            </c:spPr>
            <c:extLst>
              <c:ext xmlns:c16="http://schemas.microsoft.com/office/drawing/2014/chart" uri="{C3380CC4-5D6E-409C-BE32-E72D297353CC}">
                <c16:uniqueId val="{0000001D-6DAF-4DF2-9EF6-7B1970372F20}"/>
              </c:ext>
            </c:extLst>
          </c:dPt>
          <c:dPt>
            <c:idx val="15"/>
            <c:invertIfNegative val="0"/>
            <c:bubble3D val="0"/>
            <c:spPr>
              <a:solidFill>
                <a:srgbClr val="92D050"/>
              </a:solidFill>
            </c:spPr>
            <c:extLst>
              <c:ext xmlns:c16="http://schemas.microsoft.com/office/drawing/2014/chart" uri="{C3380CC4-5D6E-409C-BE32-E72D297353CC}">
                <c16:uniqueId val="{0000001F-6DAF-4DF2-9EF6-7B1970372F20}"/>
              </c:ext>
            </c:extLst>
          </c:dPt>
          <c:dPt>
            <c:idx val="16"/>
            <c:invertIfNegative val="0"/>
            <c:bubble3D val="0"/>
            <c:spPr>
              <a:solidFill>
                <a:srgbClr val="A6A6A6"/>
              </a:solidFill>
            </c:spPr>
            <c:extLst>
              <c:ext xmlns:c16="http://schemas.microsoft.com/office/drawing/2014/chart" uri="{C3380CC4-5D6E-409C-BE32-E72D297353CC}">
                <c16:uniqueId val="{00000021-6DAF-4DF2-9EF6-7B1970372F20}"/>
              </c:ext>
            </c:extLst>
          </c:dPt>
          <c:dPt>
            <c:idx val="17"/>
            <c:invertIfNegative val="0"/>
            <c:bubble3D val="0"/>
            <c:spPr>
              <a:solidFill>
                <a:srgbClr val="A6A6A6"/>
              </a:solidFill>
            </c:spPr>
            <c:extLst>
              <c:ext xmlns:c16="http://schemas.microsoft.com/office/drawing/2014/chart" uri="{C3380CC4-5D6E-409C-BE32-E72D297353CC}">
                <c16:uniqueId val="{00000023-6DAF-4DF2-9EF6-7B1970372F20}"/>
              </c:ext>
            </c:extLst>
          </c:dPt>
          <c:dPt>
            <c:idx val="18"/>
            <c:invertIfNegative val="0"/>
            <c:bubble3D val="0"/>
            <c:spPr>
              <a:solidFill>
                <a:srgbClr val="A6A6A6"/>
              </a:solidFill>
            </c:spPr>
            <c:extLst>
              <c:ext xmlns:c16="http://schemas.microsoft.com/office/drawing/2014/chart" uri="{C3380CC4-5D6E-409C-BE32-E72D297353CC}">
                <c16:uniqueId val="{00000025-6DAF-4DF2-9EF6-7B1970372F20}"/>
              </c:ext>
            </c:extLst>
          </c:dPt>
          <c:dPt>
            <c:idx val="19"/>
            <c:invertIfNegative val="0"/>
            <c:bubble3D val="0"/>
            <c:spPr>
              <a:solidFill>
                <a:srgbClr val="92D050"/>
              </a:solidFill>
            </c:spPr>
            <c:extLst>
              <c:ext xmlns:c16="http://schemas.microsoft.com/office/drawing/2014/chart" uri="{C3380CC4-5D6E-409C-BE32-E72D297353CC}">
                <c16:uniqueId val="{00000027-6DAF-4DF2-9EF6-7B1970372F20}"/>
              </c:ext>
            </c:extLst>
          </c:dPt>
          <c:cat>
            <c:strRef>
              <c:f>Tabelle1!$A$39:$A$58</c:f>
              <c:strCache>
                <c:ptCount val="20"/>
                <c:pt idx="0">
                  <c:v>Abenteuerlust/Belastbarkeit</c:v>
                </c:pt>
                <c:pt idx="1">
                  <c:v>Ästhetik/Schönheit</c:v>
                </c:pt>
                <c:pt idx="2">
                  <c:v>Bestätigung</c:v>
                </c:pt>
                <c:pt idx="3">
                  <c:v>Bewahren/Tradition</c:v>
                </c:pt>
                <c:pt idx="4">
                  <c:v>Bewegung/Aktivität</c:v>
                </c:pt>
                <c:pt idx="5">
                  <c:v>Einfluss/Macht</c:v>
                </c:pt>
                <c:pt idx="6">
                  <c:v>Familie</c:v>
                </c:pt>
                <c:pt idx="7">
                  <c:v>Finanzielle Sicherheit</c:v>
                </c:pt>
                <c:pt idx="8">
                  <c:v>Genuss</c:v>
                </c:pt>
                <c:pt idx="9">
                  <c:v>Gerechtigkeit</c:v>
                </c:pt>
                <c:pt idx="10">
                  <c:v>Geselligkeit</c:v>
                </c:pt>
                <c:pt idx="11">
                  <c:v>Gesundheit</c:v>
                </c:pt>
                <c:pt idx="12">
                  <c:v>Harmonie</c:v>
                </c:pt>
                <c:pt idx="13">
                  <c:v>Hilfsbereitschaft</c:v>
                </c:pt>
                <c:pt idx="14">
                  <c:v>Ordnung/Struktur</c:v>
                </c:pt>
                <c:pt idx="15">
                  <c:v>Perfektionismus</c:v>
                </c:pt>
                <c:pt idx="16">
                  <c:v>Sichtbarkeit/Außenwirkung</c:v>
                </c:pt>
                <c:pt idx="17">
                  <c:v>Unabhängigkeit</c:v>
                </c:pt>
                <c:pt idx="18">
                  <c:v>Wettbewerb</c:v>
                </c:pt>
                <c:pt idx="19">
                  <c:v>Wissensdurst/Entwicklung</c:v>
                </c:pt>
              </c:strCache>
            </c:strRef>
          </c:cat>
          <c:val>
            <c:numRef>
              <c:f>Tabelle1!$B$39:$B$58</c:f>
              <c:numCache>
                <c:formatCode>General</c:formatCode>
                <c:ptCount val="20"/>
                <c:pt idx="0">
                  <c:v>9</c:v>
                </c:pt>
                <c:pt idx="1">
                  <c:v>20</c:v>
                </c:pt>
                <c:pt idx="2">
                  <c:v>19</c:v>
                </c:pt>
                <c:pt idx="3">
                  <c:v>18</c:v>
                </c:pt>
                <c:pt idx="4">
                  <c:v>14</c:v>
                </c:pt>
                <c:pt idx="5">
                  <c:v>16</c:v>
                </c:pt>
                <c:pt idx="6">
                  <c:v>22</c:v>
                </c:pt>
                <c:pt idx="7">
                  <c:v>19</c:v>
                </c:pt>
                <c:pt idx="8">
                  <c:v>16</c:v>
                </c:pt>
                <c:pt idx="9">
                  <c:v>21</c:v>
                </c:pt>
                <c:pt idx="10">
                  <c:v>18</c:v>
                </c:pt>
                <c:pt idx="11">
                  <c:v>16</c:v>
                </c:pt>
                <c:pt idx="12">
                  <c:v>22</c:v>
                </c:pt>
                <c:pt idx="13">
                  <c:v>15</c:v>
                </c:pt>
                <c:pt idx="14">
                  <c:v>20</c:v>
                </c:pt>
                <c:pt idx="15">
                  <c:v>17</c:v>
                </c:pt>
                <c:pt idx="16">
                  <c:v>13</c:v>
                </c:pt>
                <c:pt idx="17">
                  <c:v>17</c:v>
                </c:pt>
                <c:pt idx="18">
                  <c:v>11</c:v>
                </c:pt>
                <c:pt idx="19">
                  <c:v>19</c:v>
                </c:pt>
              </c:numCache>
            </c:numRef>
          </c:val>
          <c:extLst>
            <c:ext xmlns:c16="http://schemas.microsoft.com/office/drawing/2014/chart" uri="{C3380CC4-5D6E-409C-BE32-E72D297353CC}">
              <c16:uniqueId val="{00000028-6DAF-4DF2-9EF6-7B1970372F20}"/>
            </c:ext>
          </c:extLst>
        </c:ser>
        <c:dLbls>
          <c:showLegendKey val="0"/>
          <c:showVal val="0"/>
          <c:showCatName val="0"/>
          <c:showSerName val="0"/>
          <c:showPercent val="0"/>
          <c:showBubbleSize val="0"/>
        </c:dLbls>
        <c:gapWidth val="150"/>
        <c:axId val="38475648"/>
        <c:axId val="38477184"/>
      </c:barChart>
      <c:stockChart>
        <c:ser>
          <c:idx val="1"/>
          <c:order val="1"/>
          <c:tx>
            <c:strRef>
              <c:f>Tabelle1!$C$38</c:f>
              <c:strCache>
                <c:ptCount val="1"/>
                <c:pt idx="0">
                  <c:v>Tiefstpreis</c:v>
                </c:pt>
              </c:strCache>
            </c:strRef>
          </c:tx>
          <c:spPr>
            <a:ln w="47625">
              <a:noFill/>
            </a:ln>
          </c:spPr>
          <c:marker>
            <c:symbol val="none"/>
          </c:marker>
          <c:cat>
            <c:strRef>
              <c:f>Tabelle1!$A$39:$A$58</c:f>
              <c:strCache>
                <c:ptCount val="20"/>
                <c:pt idx="0">
                  <c:v>Abenteuerlust/Belastbarkeit</c:v>
                </c:pt>
                <c:pt idx="1">
                  <c:v>Ästhetik/Schönheit</c:v>
                </c:pt>
                <c:pt idx="2">
                  <c:v>Bestätigung</c:v>
                </c:pt>
                <c:pt idx="3">
                  <c:v>Bewahren/Tradition</c:v>
                </c:pt>
                <c:pt idx="4">
                  <c:v>Bewegung/Aktivität</c:v>
                </c:pt>
                <c:pt idx="5">
                  <c:v>Einfluss/Macht</c:v>
                </c:pt>
                <c:pt idx="6">
                  <c:v>Familie</c:v>
                </c:pt>
                <c:pt idx="7">
                  <c:v>Finanzielle Sicherheit</c:v>
                </c:pt>
                <c:pt idx="8">
                  <c:v>Genuss</c:v>
                </c:pt>
                <c:pt idx="9">
                  <c:v>Gerechtigkeit</c:v>
                </c:pt>
                <c:pt idx="10">
                  <c:v>Geselligkeit</c:v>
                </c:pt>
                <c:pt idx="11">
                  <c:v>Gesundheit</c:v>
                </c:pt>
                <c:pt idx="12">
                  <c:v>Harmonie</c:v>
                </c:pt>
                <c:pt idx="13">
                  <c:v>Hilfsbereitschaft</c:v>
                </c:pt>
                <c:pt idx="14">
                  <c:v>Ordnung/Struktur</c:v>
                </c:pt>
                <c:pt idx="15">
                  <c:v>Perfektionismus</c:v>
                </c:pt>
                <c:pt idx="16">
                  <c:v>Sichtbarkeit/Außenwirkung</c:v>
                </c:pt>
                <c:pt idx="17">
                  <c:v>Unabhängigkeit</c:v>
                </c:pt>
                <c:pt idx="18">
                  <c:v>Wettbewerb</c:v>
                </c:pt>
                <c:pt idx="19">
                  <c:v>Wissensdurst/Entwicklung</c:v>
                </c:pt>
              </c:strCache>
            </c:strRef>
          </c:cat>
          <c:val>
            <c:numRef>
              <c:f>Tabelle1!$C$39:$C$58</c:f>
              <c:numCache>
                <c:formatCode>General</c:formatCode>
                <c:ptCount val="20"/>
                <c:pt idx="2">
                  <c:v>6</c:v>
                </c:pt>
                <c:pt idx="4">
                  <c:v>15</c:v>
                </c:pt>
                <c:pt idx="5">
                  <c:v>15</c:v>
                </c:pt>
                <c:pt idx="9">
                  <c:v>10</c:v>
                </c:pt>
                <c:pt idx="10">
                  <c:v>15</c:v>
                </c:pt>
                <c:pt idx="12">
                  <c:v>12</c:v>
                </c:pt>
                <c:pt idx="14">
                  <c:v>15</c:v>
                </c:pt>
                <c:pt idx="15">
                  <c:v>10</c:v>
                </c:pt>
                <c:pt idx="19">
                  <c:v>17</c:v>
                </c:pt>
              </c:numCache>
            </c:numRef>
          </c:val>
          <c:smooth val="0"/>
          <c:extLst>
            <c:ext xmlns:c16="http://schemas.microsoft.com/office/drawing/2014/chart" uri="{C3380CC4-5D6E-409C-BE32-E72D297353CC}">
              <c16:uniqueId val="{00000029-6DAF-4DF2-9EF6-7B1970372F20}"/>
            </c:ext>
          </c:extLst>
        </c:ser>
        <c:ser>
          <c:idx val="2"/>
          <c:order val="2"/>
          <c:tx>
            <c:strRef>
              <c:f>Tabelle1!$D$38</c:f>
              <c:strCache>
                <c:ptCount val="1"/>
                <c:pt idx="0">
                  <c:v>Höchstpreis</c:v>
                </c:pt>
              </c:strCache>
            </c:strRef>
          </c:tx>
          <c:spPr>
            <a:ln w="47625">
              <a:noFill/>
            </a:ln>
          </c:spPr>
          <c:marker>
            <c:symbol val="none"/>
          </c:marker>
          <c:cat>
            <c:strRef>
              <c:f>Tabelle1!$A$39:$A$58</c:f>
              <c:strCache>
                <c:ptCount val="20"/>
                <c:pt idx="0">
                  <c:v>Abenteuerlust/Belastbarkeit</c:v>
                </c:pt>
                <c:pt idx="1">
                  <c:v>Ästhetik/Schönheit</c:v>
                </c:pt>
                <c:pt idx="2">
                  <c:v>Bestätigung</c:v>
                </c:pt>
                <c:pt idx="3">
                  <c:v>Bewahren/Tradition</c:v>
                </c:pt>
                <c:pt idx="4">
                  <c:v>Bewegung/Aktivität</c:v>
                </c:pt>
                <c:pt idx="5">
                  <c:v>Einfluss/Macht</c:v>
                </c:pt>
                <c:pt idx="6">
                  <c:v>Familie</c:v>
                </c:pt>
                <c:pt idx="7">
                  <c:v>Finanzielle Sicherheit</c:v>
                </c:pt>
                <c:pt idx="8">
                  <c:v>Genuss</c:v>
                </c:pt>
                <c:pt idx="9">
                  <c:v>Gerechtigkeit</c:v>
                </c:pt>
                <c:pt idx="10">
                  <c:v>Geselligkeit</c:v>
                </c:pt>
                <c:pt idx="11">
                  <c:v>Gesundheit</c:v>
                </c:pt>
                <c:pt idx="12">
                  <c:v>Harmonie</c:v>
                </c:pt>
                <c:pt idx="13">
                  <c:v>Hilfsbereitschaft</c:v>
                </c:pt>
                <c:pt idx="14">
                  <c:v>Ordnung/Struktur</c:v>
                </c:pt>
                <c:pt idx="15">
                  <c:v>Perfektionismus</c:v>
                </c:pt>
                <c:pt idx="16">
                  <c:v>Sichtbarkeit/Außenwirkung</c:v>
                </c:pt>
                <c:pt idx="17">
                  <c:v>Unabhängigkeit</c:v>
                </c:pt>
                <c:pt idx="18">
                  <c:v>Wettbewerb</c:v>
                </c:pt>
                <c:pt idx="19">
                  <c:v>Wissensdurst/Entwicklung</c:v>
                </c:pt>
              </c:strCache>
            </c:strRef>
          </c:cat>
          <c:val>
            <c:numRef>
              <c:f>Tabelle1!$D$39:$D$58</c:f>
              <c:numCache>
                <c:formatCode>General</c:formatCode>
                <c:ptCount val="20"/>
                <c:pt idx="2">
                  <c:v>19</c:v>
                </c:pt>
                <c:pt idx="4">
                  <c:v>27</c:v>
                </c:pt>
                <c:pt idx="5">
                  <c:v>27</c:v>
                </c:pt>
                <c:pt idx="9">
                  <c:v>25</c:v>
                </c:pt>
                <c:pt idx="10">
                  <c:v>25</c:v>
                </c:pt>
                <c:pt idx="12">
                  <c:v>25</c:v>
                </c:pt>
                <c:pt idx="14">
                  <c:v>27</c:v>
                </c:pt>
                <c:pt idx="15">
                  <c:v>20</c:v>
                </c:pt>
                <c:pt idx="19">
                  <c:v>27</c:v>
                </c:pt>
              </c:numCache>
            </c:numRef>
          </c:val>
          <c:smooth val="0"/>
          <c:extLst>
            <c:ext xmlns:c16="http://schemas.microsoft.com/office/drawing/2014/chart" uri="{C3380CC4-5D6E-409C-BE32-E72D297353CC}">
              <c16:uniqueId val="{0000002A-6DAF-4DF2-9EF6-7B1970372F20}"/>
            </c:ext>
          </c:extLst>
        </c:ser>
        <c:ser>
          <c:idx val="3"/>
          <c:order val="3"/>
          <c:tx>
            <c:strRef>
              <c:f>Tabelle1!$E$38</c:f>
              <c:strCache>
                <c:ptCount val="1"/>
                <c:pt idx="0">
                  <c:v>Schlusskurs</c:v>
                </c:pt>
              </c:strCache>
            </c:strRef>
          </c:tx>
          <c:spPr>
            <a:ln w="47625">
              <a:noFill/>
            </a:ln>
          </c:spPr>
          <c:cat>
            <c:strRef>
              <c:f>Tabelle1!$A$39:$A$58</c:f>
              <c:strCache>
                <c:ptCount val="20"/>
                <c:pt idx="0">
                  <c:v>Abenteuerlust/Belastbarkeit</c:v>
                </c:pt>
                <c:pt idx="1">
                  <c:v>Ästhetik/Schönheit</c:v>
                </c:pt>
                <c:pt idx="2">
                  <c:v>Bestätigung</c:v>
                </c:pt>
                <c:pt idx="3">
                  <c:v>Bewahren/Tradition</c:v>
                </c:pt>
                <c:pt idx="4">
                  <c:v>Bewegung/Aktivität</c:v>
                </c:pt>
                <c:pt idx="5">
                  <c:v>Einfluss/Macht</c:v>
                </c:pt>
                <c:pt idx="6">
                  <c:v>Familie</c:v>
                </c:pt>
                <c:pt idx="7">
                  <c:v>Finanzielle Sicherheit</c:v>
                </c:pt>
                <c:pt idx="8">
                  <c:v>Genuss</c:v>
                </c:pt>
                <c:pt idx="9">
                  <c:v>Gerechtigkeit</c:v>
                </c:pt>
                <c:pt idx="10">
                  <c:v>Geselligkeit</c:v>
                </c:pt>
                <c:pt idx="11">
                  <c:v>Gesundheit</c:v>
                </c:pt>
                <c:pt idx="12">
                  <c:v>Harmonie</c:v>
                </c:pt>
                <c:pt idx="13">
                  <c:v>Hilfsbereitschaft</c:v>
                </c:pt>
                <c:pt idx="14">
                  <c:v>Ordnung/Struktur</c:v>
                </c:pt>
                <c:pt idx="15">
                  <c:v>Perfektionismus</c:v>
                </c:pt>
                <c:pt idx="16">
                  <c:v>Sichtbarkeit/Außenwirkung</c:v>
                </c:pt>
                <c:pt idx="17">
                  <c:v>Unabhängigkeit</c:v>
                </c:pt>
                <c:pt idx="18">
                  <c:v>Wettbewerb</c:v>
                </c:pt>
                <c:pt idx="19">
                  <c:v>Wissensdurst/Entwicklung</c:v>
                </c:pt>
              </c:strCache>
            </c:strRef>
          </c:cat>
          <c:val>
            <c:numRef>
              <c:f>Tabelle1!$E$39:$E$58</c:f>
              <c:numCache>
                <c:formatCode>General</c:formatCode>
                <c:ptCount val="20"/>
              </c:numCache>
            </c:numRef>
          </c:val>
          <c:smooth val="0"/>
          <c:extLst>
            <c:ext xmlns:c16="http://schemas.microsoft.com/office/drawing/2014/chart" uri="{C3380CC4-5D6E-409C-BE32-E72D297353CC}">
              <c16:uniqueId val="{0000002B-6DAF-4DF2-9EF6-7B1970372F20}"/>
            </c:ext>
          </c:extLst>
        </c:ser>
        <c:dLbls>
          <c:showLegendKey val="0"/>
          <c:showVal val="0"/>
          <c:showCatName val="0"/>
          <c:showSerName val="0"/>
          <c:showPercent val="0"/>
          <c:showBubbleSize val="0"/>
        </c:dLbls>
        <c:hiLowLines>
          <c:spPr>
            <a:ln w="101600" cap="rnd" cmpd="tri">
              <a:solidFill>
                <a:srgbClr val="003300">
                  <a:alpha val="50000"/>
                </a:srgbClr>
              </a:solidFill>
              <a:round/>
              <a:headEnd type="none"/>
            </a:ln>
            <a:effectLst>
              <a:outerShdw blurRad="50800" dist="25400" dir="5400000" algn="ctr" rotWithShape="0">
                <a:schemeClr val="tx1">
                  <a:lumMod val="75000"/>
                  <a:lumOff val="25000"/>
                </a:schemeClr>
              </a:outerShdw>
            </a:effectLst>
          </c:spPr>
        </c:hiLowLines>
        <c:axId val="38488704"/>
        <c:axId val="38487168"/>
      </c:stockChart>
      <c:catAx>
        <c:axId val="38475648"/>
        <c:scaling>
          <c:orientation val="minMax"/>
        </c:scaling>
        <c:delete val="0"/>
        <c:axPos val="b"/>
        <c:numFmt formatCode="General" sourceLinked="0"/>
        <c:majorTickMark val="none"/>
        <c:minorTickMark val="none"/>
        <c:tickLblPos val="nextTo"/>
        <c:txPr>
          <a:bodyPr/>
          <a:lstStyle/>
          <a:p>
            <a:pPr>
              <a:defRPr sz="800">
                <a:solidFill>
                  <a:schemeClr val="tx1"/>
                </a:solidFill>
              </a:defRPr>
            </a:pPr>
            <a:endParaRPr lang="de-DE"/>
          </a:p>
        </c:txPr>
        <c:crossAx val="38477184"/>
        <c:crosses val="autoZero"/>
        <c:auto val="1"/>
        <c:lblAlgn val="ctr"/>
        <c:lblOffset val="100"/>
        <c:noMultiLvlLbl val="0"/>
      </c:catAx>
      <c:valAx>
        <c:axId val="38477184"/>
        <c:scaling>
          <c:orientation val="minMax"/>
          <c:max val="30"/>
        </c:scaling>
        <c:delete val="0"/>
        <c:axPos val="l"/>
        <c:majorGridlines/>
        <c:numFmt formatCode="General" sourceLinked="1"/>
        <c:majorTickMark val="none"/>
        <c:minorTickMark val="none"/>
        <c:tickLblPos val="nextTo"/>
        <c:crossAx val="38475648"/>
        <c:crosses val="autoZero"/>
        <c:crossBetween val="between"/>
      </c:valAx>
      <c:valAx>
        <c:axId val="38487168"/>
        <c:scaling>
          <c:orientation val="minMax"/>
        </c:scaling>
        <c:delete val="0"/>
        <c:axPos val="r"/>
        <c:numFmt formatCode="General" sourceLinked="1"/>
        <c:majorTickMark val="out"/>
        <c:minorTickMark val="none"/>
        <c:tickLblPos val="nextTo"/>
        <c:txPr>
          <a:bodyPr/>
          <a:lstStyle/>
          <a:p>
            <a:pPr>
              <a:defRPr sz="800">
                <a:solidFill>
                  <a:schemeClr val="tx1"/>
                </a:solidFill>
              </a:defRPr>
            </a:pPr>
            <a:endParaRPr lang="de-DE"/>
          </a:p>
        </c:txPr>
        <c:crossAx val="38488704"/>
        <c:crosses val="max"/>
        <c:crossBetween val="between"/>
      </c:valAx>
      <c:catAx>
        <c:axId val="38488704"/>
        <c:scaling>
          <c:orientation val="minMax"/>
        </c:scaling>
        <c:delete val="1"/>
        <c:axPos val="b"/>
        <c:numFmt formatCode="General" sourceLinked="1"/>
        <c:majorTickMark val="out"/>
        <c:minorTickMark val="none"/>
        <c:tickLblPos val="nextTo"/>
        <c:crossAx val="38487168"/>
        <c:crosses val="autoZero"/>
        <c:auto val="1"/>
        <c:lblAlgn val="ctr"/>
        <c:lblOffset val="100"/>
        <c:noMultiLvlLbl val="0"/>
      </c:catAx>
      <c:spPr>
        <a:noFill/>
      </c:spPr>
    </c:plotArea>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6.1063651657752314E-2"/>
          <c:y val="2.8328576692067911E-2"/>
          <c:w val="0.90048149411970102"/>
          <c:h val="0.67860176678031925"/>
        </c:manualLayout>
      </c:layout>
      <c:bar3DChart>
        <c:barDir val="col"/>
        <c:grouping val="clustered"/>
        <c:varyColors val="0"/>
        <c:ser>
          <c:idx val="0"/>
          <c:order val="0"/>
          <c:spPr>
            <a:solidFill>
              <a:srgbClr val="92D050"/>
            </a:solidFill>
          </c:spPr>
          <c:invertIfNegative val="0"/>
          <c:dPt>
            <c:idx val="0"/>
            <c:invertIfNegative val="0"/>
            <c:bubble3D val="0"/>
            <c:spPr>
              <a:solidFill>
                <a:srgbClr val="003300"/>
              </a:solidFill>
            </c:spPr>
            <c:extLst>
              <c:ext xmlns:c16="http://schemas.microsoft.com/office/drawing/2014/chart" uri="{C3380CC4-5D6E-409C-BE32-E72D297353CC}">
                <c16:uniqueId val="{00000001-6A09-438C-96B4-D40E66C70599}"/>
              </c:ext>
            </c:extLst>
          </c:dPt>
          <c:dPt>
            <c:idx val="1"/>
            <c:invertIfNegative val="0"/>
            <c:bubble3D val="0"/>
            <c:spPr>
              <a:solidFill>
                <a:srgbClr val="003300"/>
              </a:solidFill>
            </c:spPr>
            <c:extLst>
              <c:ext xmlns:c16="http://schemas.microsoft.com/office/drawing/2014/chart" uri="{C3380CC4-5D6E-409C-BE32-E72D297353CC}">
                <c16:uniqueId val="{00000003-6A09-438C-96B4-D40E66C70599}"/>
              </c:ext>
            </c:extLst>
          </c:dPt>
          <c:dPt>
            <c:idx val="2"/>
            <c:invertIfNegative val="0"/>
            <c:bubble3D val="0"/>
            <c:spPr>
              <a:solidFill>
                <a:srgbClr val="003300"/>
              </a:solidFill>
            </c:spPr>
            <c:extLst>
              <c:ext xmlns:c16="http://schemas.microsoft.com/office/drawing/2014/chart" uri="{C3380CC4-5D6E-409C-BE32-E72D297353CC}">
                <c16:uniqueId val="{00000005-6A09-438C-96B4-D40E66C70599}"/>
              </c:ext>
            </c:extLst>
          </c:dPt>
          <c:dPt>
            <c:idx val="3"/>
            <c:invertIfNegative val="0"/>
            <c:bubble3D val="0"/>
            <c:spPr>
              <a:solidFill>
                <a:srgbClr val="003300"/>
              </a:solidFill>
            </c:spPr>
            <c:extLst>
              <c:ext xmlns:c16="http://schemas.microsoft.com/office/drawing/2014/chart" uri="{C3380CC4-5D6E-409C-BE32-E72D297353CC}">
                <c16:uniqueId val="{00000007-6A09-438C-96B4-D40E66C70599}"/>
              </c:ext>
            </c:extLst>
          </c:dPt>
          <c:dPt>
            <c:idx val="4"/>
            <c:invertIfNegative val="0"/>
            <c:bubble3D val="0"/>
            <c:spPr>
              <a:solidFill>
                <a:srgbClr val="003300"/>
              </a:solidFill>
            </c:spPr>
            <c:extLst>
              <c:ext xmlns:c16="http://schemas.microsoft.com/office/drawing/2014/chart" uri="{C3380CC4-5D6E-409C-BE32-E72D297353CC}">
                <c16:uniqueId val="{00000009-6A09-438C-96B4-D40E66C70599}"/>
              </c:ext>
            </c:extLst>
          </c:dPt>
          <c:dPt>
            <c:idx val="5"/>
            <c:invertIfNegative val="0"/>
            <c:bubble3D val="0"/>
            <c:spPr>
              <a:solidFill>
                <a:srgbClr val="003300"/>
              </a:solidFill>
            </c:spPr>
            <c:extLst>
              <c:ext xmlns:c16="http://schemas.microsoft.com/office/drawing/2014/chart" uri="{C3380CC4-5D6E-409C-BE32-E72D297353CC}">
                <c16:uniqueId val="{0000000B-6A09-438C-96B4-D40E66C70599}"/>
              </c:ext>
            </c:extLst>
          </c:dPt>
          <c:dPt>
            <c:idx val="6"/>
            <c:invertIfNegative val="0"/>
            <c:bubble3D val="0"/>
            <c:spPr>
              <a:solidFill>
                <a:srgbClr val="003300"/>
              </a:solidFill>
            </c:spPr>
            <c:extLst>
              <c:ext xmlns:c16="http://schemas.microsoft.com/office/drawing/2014/chart" uri="{C3380CC4-5D6E-409C-BE32-E72D297353CC}">
                <c16:uniqueId val="{0000000D-6A09-438C-96B4-D40E66C70599}"/>
              </c:ext>
            </c:extLst>
          </c:dPt>
          <c:dPt>
            <c:idx val="7"/>
            <c:invertIfNegative val="0"/>
            <c:bubble3D val="0"/>
            <c:spPr>
              <a:solidFill>
                <a:srgbClr val="003300"/>
              </a:solidFill>
            </c:spPr>
            <c:extLst>
              <c:ext xmlns:c16="http://schemas.microsoft.com/office/drawing/2014/chart" uri="{C3380CC4-5D6E-409C-BE32-E72D297353CC}">
                <c16:uniqueId val="{0000000F-6A09-438C-96B4-D40E66C70599}"/>
              </c:ext>
            </c:extLst>
          </c:dPt>
          <c:dPt>
            <c:idx val="8"/>
            <c:invertIfNegative val="0"/>
            <c:bubble3D val="0"/>
            <c:spPr>
              <a:solidFill>
                <a:srgbClr val="003300"/>
              </a:solidFill>
            </c:spPr>
            <c:extLst>
              <c:ext xmlns:c16="http://schemas.microsoft.com/office/drawing/2014/chart" uri="{C3380CC4-5D6E-409C-BE32-E72D297353CC}">
                <c16:uniqueId val="{00000011-6A09-438C-96B4-D40E66C70599}"/>
              </c:ext>
            </c:extLst>
          </c:dPt>
          <c:dPt>
            <c:idx val="9"/>
            <c:invertIfNegative val="0"/>
            <c:bubble3D val="0"/>
            <c:spPr>
              <a:solidFill>
                <a:srgbClr val="003300"/>
              </a:solidFill>
            </c:spPr>
            <c:extLst>
              <c:ext xmlns:c16="http://schemas.microsoft.com/office/drawing/2014/chart" uri="{C3380CC4-5D6E-409C-BE32-E72D297353CC}">
                <c16:uniqueId val="{00000013-6A09-438C-96B4-D40E66C70599}"/>
              </c:ext>
            </c:extLst>
          </c:dPt>
          <c:dPt>
            <c:idx val="10"/>
            <c:invertIfNegative val="0"/>
            <c:bubble3D val="0"/>
            <c:spPr>
              <a:solidFill>
                <a:srgbClr val="003300"/>
              </a:solidFill>
            </c:spPr>
            <c:extLst>
              <c:ext xmlns:c16="http://schemas.microsoft.com/office/drawing/2014/chart" uri="{C3380CC4-5D6E-409C-BE32-E72D297353CC}">
                <c16:uniqueId val="{00000015-6A09-438C-96B4-D40E66C70599}"/>
              </c:ext>
            </c:extLst>
          </c:dPt>
          <c:dPt>
            <c:idx val="11"/>
            <c:invertIfNegative val="0"/>
            <c:bubble3D val="0"/>
            <c:spPr>
              <a:solidFill>
                <a:srgbClr val="00B050"/>
              </a:solidFill>
            </c:spPr>
            <c:extLst>
              <c:ext xmlns:c16="http://schemas.microsoft.com/office/drawing/2014/chart" uri="{C3380CC4-5D6E-409C-BE32-E72D297353CC}">
                <c16:uniqueId val="{00000017-6A09-438C-96B4-D40E66C70599}"/>
              </c:ext>
            </c:extLst>
          </c:dPt>
          <c:dPt>
            <c:idx val="12"/>
            <c:invertIfNegative val="0"/>
            <c:bubble3D val="0"/>
            <c:spPr>
              <a:solidFill>
                <a:srgbClr val="00B050"/>
              </a:solidFill>
            </c:spPr>
            <c:extLst>
              <c:ext xmlns:c16="http://schemas.microsoft.com/office/drawing/2014/chart" uri="{C3380CC4-5D6E-409C-BE32-E72D297353CC}">
                <c16:uniqueId val="{00000019-6A09-438C-96B4-D40E66C70599}"/>
              </c:ext>
            </c:extLst>
          </c:dPt>
          <c:dPt>
            <c:idx val="13"/>
            <c:invertIfNegative val="0"/>
            <c:bubble3D val="0"/>
            <c:spPr>
              <a:solidFill>
                <a:srgbClr val="00B050"/>
              </a:solidFill>
            </c:spPr>
            <c:extLst>
              <c:ext xmlns:c16="http://schemas.microsoft.com/office/drawing/2014/chart" uri="{C3380CC4-5D6E-409C-BE32-E72D297353CC}">
                <c16:uniqueId val="{0000001B-6A09-438C-96B4-D40E66C70599}"/>
              </c:ext>
            </c:extLst>
          </c:dPt>
          <c:dPt>
            <c:idx val="14"/>
            <c:invertIfNegative val="0"/>
            <c:bubble3D val="0"/>
            <c:spPr>
              <a:solidFill>
                <a:srgbClr val="00B050"/>
              </a:solidFill>
            </c:spPr>
            <c:extLst>
              <c:ext xmlns:c16="http://schemas.microsoft.com/office/drawing/2014/chart" uri="{C3380CC4-5D6E-409C-BE32-E72D297353CC}">
                <c16:uniqueId val="{0000001D-6A09-438C-96B4-D40E66C70599}"/>
              </c:ext>
            </c:extLst>
          </c:dPt>
          <c:dPt>
            <c:idx val="15"/>
            <c:invertIfNegative val="0"/>
            <c:bubble3D val="0"/>
            <c:spPr>
              <a:solidFill>
                <a:srgbClr val="00B050"/>
              </a:solidFill>
            </c:spPr>
            <c:extLst>
              <c:ext xmlns:c16="http://schemas.microsoft.com/office/drawing/2014/chart" uri="{C3380CC4-5D6E-409C-BE32-E72D297353CC}">
                <c16:uniqueId val="{0000001F-6A09-438C-96B4-D40E66C70599}"/>
              </c:ext>
            </c:extLst>
          </c:dPt>
          <c:dPt>
            <c:idx val="16"/>
            <c:invertIfNegative val="0"/>
            <c:bubble3D val="0"/>
            <c:spPr>
              <a:solidFill>
                <a:srgbClr val="00B050"/>
              </a:solidFill>
            </c:spPr>
            <c:extLst>
              <c:ext xmlns:c16="http://schemas.microsoft.com/office/drawing/2014/chart" uri="{C3380CC4-5D6E-409C-BE32-E72D297353CC}">
                <c16:uniqueId val="{00000021-6A09-438C-96B4-D40E66C70599}"/>
              </c:ext>
            </c:extLst>
          </c:dPt>
          <c:cat>
            <c:strRef>
              <c:f>Moderator!$A$20:$A$39</c:f>
              <c:strCache>
                <c:ptCount val="20"/>
                <c:pt idx="0">
                  <c:v>Bestätigung</c:v>
                </c:pt>
                <c:pt idx="1">
                  <c:v>Gerechtigkeit</c:v>
                </c:pt>
                <c:pt idx="2">
                  <c:v>Perfektionismus</c:v>
                </c:pt>
                <c:pt idx="3">
                  <c:v>Bewegung</c:v>
                </c:pt>
                <c:pt idx="4">
                  <c:v>Hilfsbereitschaft</c:v>
                </c:pt>
                <c:pt idx="5">
                  <c:v>Sichtbarkeit</c:v>
                </c:pt>
                <c:pt idx="6">
                  <c:v>Geselligkeit</c:v>
                </c:pt>
                <c:pt idx="7">
                  <c:v>Harmonie</c:v>
                </c:pt>
                <c:pt idx="8">
                  <c:v>Unabhängigkeit</c:v>
                </c:pt>
                <c:pt idx="9">
                  <c:v>Wissensdurst</c:v>
                </c:pt>
                <c:pt idx="10">
                  <c:v>Einfluss</c:v>
                </c:pt>
                <c:pt idx="11">
                  <c:v>Ästhetik</c:v>
                </c:pt>
                <c:pt idx="12">
                  <c:v>Wettbewerb</c:v>
                </c:pt>
                <c:pt idx="13">
                  <c:v>Ordnung</c:v>
                </c:pt>
                <c:pt idx="14">
                  <c:v>Abenteuerlust</c:v>
                </c:pt>
                <c:pt idx="15">
                  <c:v>Bewahren</c:v>
                </c:pt>
                <c:pt idx="16">
                  <c:v>Familie</c:v>
                </c:pt>
                <c:pt idx="17">
                  <c:v>finanz. Sicherheit</c:v>
                </c:pt>
                <c:pt idx="18">
                  <c:v>Genuss</c:v>
                </c:pt>
                <c:pt idx="19">
                  <c:v>Gesundheit</c:v>
                </c:pt>
              </c:strCache>
            </c:strRef>
          </c:cat>
          <c:val>
            <c:numRef>
              <c:f>Moderator!$B$20:$B$39</c:f>
              <c:numCache>
                <c:formatCode>General</c:formatCode>
                <c:ptCount val="20"/>
                <c:pt idx="0">
                  <c:v>30</c:v>
                </c:pt>
                <c:pt idx="1">
                  <c:v>30</c:v>
                </c:pt>
                <c:pt idx="2">
                  <c:v>29</c:v>
                </c:pt>
                <c:pt idx="3">
                  <c:v>28</c:v>
                </c:pt>
                <c:pt idx="4">
                  <c:v>28</c:v>
                </c:pt>
                <c:pt idx="5">
                  <c:v>27</c:v>
                </c:pt>
                <c:pt idx="6">
                  <c:v>26</c:v>
                </c:pt>
                <c:pt idx="7">
                  <c:v>26</c:v>
                </c:pt>
                <c:pt idx="8">
                  <c:v>26</c:v>
                </c:pt>
                <c:pt idx="9">
                  <c:v>26</c:v>
                </c:pt>
                <c:pt idx="10">
                  <c:v>25</c:v>
                </c:pt>
                <c:pt idx="11">
                  <c:v>24</c:v>
                </c:pt>
                <c:pt idx="12">
                  <c:v>23</c:v>
                </c:pt>
                <c:pt idx="13">
                  <c:v>22</c:v>
                </c:pt>
                <c:pt idx="14">
                  <c:v>21</c:v>
                </c:pt>
                <c:pt idx="15">
                  <c:v>20</c:v>
                </c:pt>
                <c:pt idx="16">
                  <c:v>20</c:v>
                </c:pt>
                <c:pt idx="17">
                  <c:v>18</c:v>
                </c:pt>
                <c:pt idx="18">
                  <c:v>18</c:v>
                </c:pt>
                <c:pt idx="19">
                  <c:v>16</c:v>
                </c:pt>
              </c:numCache>
            </c:numRef>
          </c:val>
          <c:extLst>
            <c:ext xmlns:c16="http://schemas.microsoft.com/office/drawing/2014/chart" uri="{C3380CC4-5D6E-409C-BE32-E72D297353CC}">
              <c16:uniqueId val="{00000022-6A09-438C-96B4-D40E66C70599}"/>
            </c:ext>
          </c:extLst>
        </c:ser>
        <c:dLbls>
          <c:showLegendKey val="0"/>
          <c:showVal val="0"/>
          <c:showCatName val="0"/>
          <c:showSerName val="0"/>
          <c:showPercent val="0"/>
          <c:showBubbleSize val="0"/>
        </c:dLbls>
        <c:gapWidth val="75"/>
        <c:shape val="box"/>
        <c:axId val="116681344"/>
        <c:axId val="116691328"/>
        <c:axId val="0"/>
      </c:bar3DChart>
      <c:catAx>
        <c:axId val="116681344"/>
        <c:scaling>
          <c:orientation val="minMax"/>
        </c:scaling>
        <c:delete val="0"/>
        <c:axPos val="b"/>
        <c:numFmt formatCode="General" sourceLinked="0"/>
        <c:majorTickMark val="none"/>
        <c:minorTickMark val="none"/>
        <c:tickLblPos val="nextTo"/>
        <c:txPr>
          <a:bodyPr/>
          <a:lstStyle/>
          <a:p>
            <a:pPr>
              <a:defRPr sz="800"/>
            </a:pPr>
            <a:endParaRPr lang="de-DE"/>
          </a:p>
        </c:txPr>
        <c:crossAx val="116691328"/>
        <c:crosses val="autoZero"/>
        <c:auto val="1"/>
        <c:lblAlgn val="ctr"/>
        <c:lblOffset val="100"/>
        <c:noMultiLvlLbl val="0"/>
      </c:catAx>
      <c:valAx>
        <c:axId val="116691328"/>
        <c:scaling>
          <c:orientation val="minMax"/>
          <c:max val="30"/>
        </c:scaling>
        <c:delete val="0"/>
        <c:axPos val="l"/>
        <c:majorGridlines/>
        <c:numFmt formatCode="General" sourceLinked="1"/>
        <c:majorTickMark val="none"/>
        <c:minorTickMark val="none"/>
        <c:tickLblPos val="nextTo"/>
        <c:spPr>
          <a:ln w="9525">
            <a:noFill/>
          </a:ln>
        </c:spPr>
        <c:crossAx val="116681344"/>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77E934-1A8F-4B3E-99AD-9AE02538E355}" type="datetimeFigureOut">
              <a:rPr lang="de-DE" smtClean="0"/>
              <a:t>06.05.2020</a:t>
            </a:fld>
            <a:endParaRPr lang="de-DE" dirty="0"/>
          </a:p>
        </p:txBody>
      </p:sp>
      <p:sp>
        <p:nvSpPr>
          <p:cNvPr id="4" name="Folienbildplatzhalt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9AD736-9F0B-4178-B472-55FE076BA153}" type="slidenum">
              <a:rPr lang="de-DE" smtClean="0"/>
              <a:t>‹Nr.›</a:t>
            </a:fld>
            <a:endParaRPr lang="de-DE" dirty="0"/>
          </a:p>
        </p:txBody>
      </p:sp>
    </p:spTree>
    <p:extLst>
      <p:ext uri="{BB962C8B-B14F-4D97-AF65-F5344CB8AC3E}">
        <p14:creationId xmlns:p14="http://schemas.microsoft.com/office/powerpoint/2010/main" val="185492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1" t="-746" r="-1"/>
          <a:stretch/>
        </p:blipFill>
        <p:spPr>
          <a:xfrm>
            <a:off x="-6449" y="487684"/>
            <a:ext cx="10699849" cy="7073580"/>
          </a:xfrm>
          <a:prstGeom prst="rect">
            <a:avLst/>
          </a:prstGeom>
        </p:spPr>
      </p:pic>
      <p:sp>
        <p:nvSpPr>
          <p:cNvPr id="15" name="Titel 1"/>
          <p:cNvSpPr>
            <a:spLocks noGrp="1"/>
          </p:cNvSpPr>
          <p:nvPr>
            <p:ph type="title"/>
          </p:nvPr>
        </p:nvSpPr>
        <p:spPr>
          <a:xfrm>
            <a:off x="534670" y="936244"/>
            <a:ext cx="9624060" cy="1260211"/>
          </a:xfrm>
        </p:spPr>
        <p:txBody>
          <a:bodyPr>
            <a:noAutofit/>
          </a:bodyPr>
          <a:lstStyle>
            <a:lvl1pPr>
              <a:defRPr sz="3600" b="0">
                <a:latin typeface="+mn-lt"/>
              </a:defRPr>
            </a:lvl1pPr>
          </a:lstStyle>
          <a:p>
            <a:r>
              <a:rPr lang="de-DE" dirty="0"/>
              <a:t>Titelmasterformat durch Klicken bearbeiten</a:t>
            </a:r>
          </a:p>
        </p:txBody>
      </p:sp>
      <p:sp>
        <p:nvSpPr>
          <p:cNvPr id="11" name="Textfeld 10"/>
          <p:cNvSpPr txBox="1"/>
          <p:nvPr userDrawn="1"/>
        </p:nvSpPr>
        <p:spPr>
          <a:xfrm rot="16200000">
            <a:off x="8759096" y="5617125"/>
            <a:ext cx="36004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tx1">
                    <a:lumMod val="65000"/>
                    <a:lumOff val="35000"/>
                  </a:schemeClr>
                </a:solidFill>
              </a:rPr>
              <a:t>©Copyright:  Denkzeuge.com ® - Berlin 2018</a:t>
            </a:r>
          </a:p>
        </p:txBody>
      </p:sp>
      <p:sp>
        <p:nvSpPr>
          <p:cNvPr id="14" name="Foliennummernplatzhalter 5"/>
          <p:cNvSpPr>
            <a:spLocks noGrp="1"/>
          </p:cNvSpPr>
          <p:nvPr>
            <p:ph type="sldNum" sz="quarter" idx="12"/>
          </p:nvPr>
        </p:nvSpPr>
        <p:spPr>
          <a:xfrm>
            <a:off x="7663603" y="7008171"/>
            <a:ext cx="2495127" cy="402567"/>
          </a:xfrm>
        </p:spPr>
        <p:txBody>
          <a:bodyPr/>
          <a:lstStyle/>
          <a:p>
            <a:fld id="{EADE7588-78E0-436B-9483-5E4E4A76566E}" type="slidenum">
              <a:rPr lang="de-DE" smtClean="0"/>
              <a:t>‹Nr.›</a:t>
            </a:fld>
            <a:endParaRPr lang="de-DE" dirty="0"/>
          </a:p>
        </p:txBody>
      </p:sp>
      <p:sp>
        <p:nvSpPr>
          <p:cNvPr id="22" name="Titel 1"/>
          <p:cNvSpPr txBox="1">
            <a:spLocks/>
          </p:cNvSpPr>
          <p:nvPr userDrawn="1"/>
        </p:nvSpPr>
        <p:spPr>
          <a:xfrm>
            <a:off x="1" y="6877050"/>
            <a:ext cx="10693400" cy="1103313"/>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de-DE" sz="900" b="0" dirty="0"/>
              <a:t>Denkzeuge GmbH | Teichmummelring 53 | D – 12527 Berlin | Phone: +49 (0)30/49906622 | Email: team@denkzeuge.com | Web: www.denkzeuge.com</a:t>
            </a:r>
            <a:br>
              <a:rPr lang="de-DE" sz="900" b="0" dirty="0"/>
            </a:br>
            <a:endParaRPr lang="de-DE" sz="900" b="0" dirty="0"/>
          </a:p>
        </p:txBody>
      </p:sp>
      <p:sp>
        <p:nvSpPr>
          <p:cNvPr id="23" name="Rechteck 22"/>
          <p:cNvSpPr/>
          <p:nvPr userDrawn="1"/>
        </p:nvSpPr>
        <p:spPr>
          <a:xfrm>
            <a:off x="-6448" y="0"/>
            <a:ext cx="10711636" cy="684287"/>
          </a:xfrm>
          <a:prstGeom prst="rect">
            <a:avLst/>
          </a:prstGeom>
          <a:gradFill flip="none" rotWithShape="1">
            <a:gsLst>
              <a:gs pos="0">
                <a:srgbClr val="148769"/>
              </a:gs>
              <a:gs pos="50000">
                <a:srgbClr val="69B969"/>
              </a:gs>
              <a:gs pos="100000">
                <a:srgbClr val="CDF56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userDrawn="1"/>
        </p:nvSpPr>
        <p:spPr>
          <a:xfrm>
            <a:off x="8069314" y="0"/>
            <a:ext cx="2632483" cy="684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82803" y="51469"/>
            <a:ext cx="2309889" cy="569659"/>
          </a:xfrm>
          <a:prstGeom prst="rect">
            <a:avLst/>
          </a:prstGeom>
        </p:spPr>
      </p:pic>
    </p:spTree>
    <p:extLst>
      <p:ext uri="{BB962C8B-B14F-4D97-AF65-F5344CB8AC3E}">
        <p14:creationId xmlns:p14="http://schemas.microsoft.com/office/powerpoint/2010/main" val="3182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981" y="5292884"/>
            <a:ext cx="6416040" cy="624855"/>
          </a:xfrm>
        </p:spPr>
        <p:txBody>
          <a:bodyPr anchor="b"/>
          <a:lstStyle>
            <a:lvl1pPr algn="l">
              <a:defRPr sz="2300" b="1"/>
            </a:lvl1pPr>
          </a:lstStyle>
          <a:p>
            <a:r>
              <a:rPr lang="de-DE"/>
              <a:t>Titelmasterformat durch Klicken bearbeiten</a:t>
            </a:r>
          </a:p>
        </p:txBody>
      </p:sp>
      <p:sp>
        <p:nvSpPr>
          <p:cNvPr id="3" name="Bildplatzhalter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de-DE" dirty="0"/>
          </a:p>
        </p:txBody>
      </p:sp>
      <p:sp>
        <p:nvSpPr>
          <p:cNvPr id="4" name="Textplatzhalt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244138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409844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67112" y="334306"/>
            <a:ext cx="2812588" cy="7113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5639" y="334306"/>
            <a:ext cx="8263250" cy="71131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246387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4" name="Textfeld 13"/>
          <p:cNvSpPr txBox="1"/>
          <p:nvPr userDrawn="1"/>
        </p:nvSpPr>
        <p:spPr>
          <a:xfrm rot="16200000">
            <a:off x="8759096" y="5617125"/>
            <a:ext cx="36004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tx1">
                    <a:lumMod val="65000"/>
                    <a:lumOff val="35000"/>
                  </a:schemeClr>
                </a:solidFill>
              </a:rPr>
              <a:t>©Copyright:  Denkzeuge.com ® - Berlin 2018</a:t>
            </a:r>
          </a:p>
        </p:txBody>
      </p:sp>
      <p:sp>
        <p:nvSpPr>
          <p:cNvPr id="15" name="Titel 1"/>
          <p:cNvSpPr>
            <a:spLocks noGrp="1"/>
          </p:cNvSpPr>
          <p:nvPr>
            <p:ph type="title"/>
          </p:nvPr>
        </p:nvSpPr>
        <p:spPr>
          <a:xfrm>
            <a:off x="534670" y="936244"/>
            <a:ext cx="9624060" cy="1260211"/>
          </a:xfrm>
        </p:spPr>
        <p:txBody>
          <a:bodyPr>
            <a:noAutofit/>
          </a:bodyPr>
          <a:lstStyle>
            <a:lvl1pPr>
              <a:defRPr sz="4400" b="0">
                <a:latin typeface="Roboto Condensed Light" panose="02000000000000000000" pitchFamily="2" charset="0"/>
                <a:ea typeface="Roboto Condensed Light" panose="02000000000000000000" pitchFamily="2" charset="0"/>
              </a:defRPr>
            </a:lvl1pPr>
          </a:lstStyle>
          <a:p>
            <a:r>
              <a:rPr lang="de-DE" dirty="0"/>
              <a:t>Titelmasterformat durch Klicken bearbeiten</a:t>
            </a:r>
          </a:p>
        </p:txBody>
      </p:sp>
      <p:sp>
        <p:nvSpPr>
          <p:cNvPr id="7" name="Rechteck 6">
            <a:extLst>
              <a:ext uri="{FF2B5EF4-FFF2-40B4-BE49-F238E27FC236}">
                <a16:creationId xmlns:a16="http://schemas.microsoft.com/office/drawing/2014/main" id="{B985E0A0-BE92-40AB-846B-3856B3F6E2F8}"/>
              </a:ext>
            </a:extLst>
          </p:cNvPr>
          <p:cNvSpPr/>
          <p:nvPr userDrawn="1"/>
        </p:nvSpPr>
        <p:spPr>
          <a:xfrm>
            <a:off x="0" y="-20538"/>
            <a:ext cx="10693400" cy="558185"/>
          </a:xfrm>
          <a:prstGeom prst="rect">
            <a:avLst/>
          </a:prstGeom>
          <a:solidFill>
            <a:srgbClr val="3C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200" dirty="0">
              <a:solidFill>
                <a:srgbClr val="14191E"/>
              </a:solidFill>
              <a:latin typeface="Roboto Black" panose="02000000000000000000" pitchFamily="2" charset="0"/>
              <a:ea typeface="Roboto Black" panose="02000000000000000000" pitchFamily="2" charset="0"/>
            </a:endParaRPr>
          </a:p>
        </p:txBody>
      </p:sp>
      <p:sp>
        <p:nvSpPr>
          <p:cNvPr id="8" name="Rechteck 7">
            <a:extLst>
              <a:ext uri="{FF2B5EF4-FFF2-40B4-BE49-F238E27FC236}">
                <a16:creationId xmlns:a16="http://schemas.microsoft.com/office/drawing/2014/main" id="{CBCA247C-463C-4489-A6FA-0FB5CCE451C3}"/>
              </a:ext>
            </a:extLst>
          </p:cNvPr>
          <p:cNvSpPr/>
          <p:nvPr userDrawn="1"/>
        </p:nvSpPr>
        <p:spPr>
          <a:xfrm>
            <a:off x="0" y="522895"/>
            <a:ext cx="10693400" cy="115388"/>
          </a:xfrm>
          <a:prstGeom prst="rect">
            <a:avLst/>
          </a:prstGeom>
          <a:gradFill flip="none" rotWithShape="1">
            <a:gsLst>
              <a:gs pos="100000">
                <a:srgbClr val="148769"/>
              </a:gs>
              <a:gs pos="0">
                <a:srgbClr val="CDF56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200" dirty="0">
              <a:solidFill>
                <a:srgbClr val="14191E"/>
              </a:solidFill>
              <a:latin typeface="Roboto Black" panose="02000000000000000000" pitchFamily="2" charset="0"/>
              <a:ea typeface="Roboto Black" panose="02000000000000000000" pitchFamily="2" charset="0"/>
            </a:endParaRPr>
          </a:p>
        </p:txBody>
      </p:sp>
      <p:pic>
        <p:nvPicPr>
          <p:cNvPr id="9" name="Grafik 8">
            <a:extLst>
              <a:ext uri="{FF2B5EF4-FFF2-40B4-BE49-F238E27FC236}">
                <a16:creationId xmlns:a16="http://schemas.microsoft.com/office/drawing/2014/main" id="{A7B55A98-A55F-4F8D-8D99-15B072986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5230" y="51470"/>
            <a:ext cx="1698775" cy="396720"/>
          </a:xfrm>
          <a:prstGeom prst="rect">
            <a:avLst/>
          </a:prstGeom>
        </p:spPr>
      </p:pic>
    </p:spTree>
    <p:extLst>
      <p:ext uri="{BB962C8B-B14F-4D97-AF65-F5344CB8AC3E}">
        <p14:creationId xmlns:p14="http://schemas.microsoft.com/office/powerpoint/2010/main" val="163747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152205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705" y="4858812"/>
            <a:ext cx="9089390" cy="1501751"/>
          </a:xfrm>
        </p:spPr>
        <p:txBody>
          <a:bodyPr anchor="t"/>
          <a:lstStyle>
            <a:lvl1pPr algn="l">
              <a:defRPr sz="4600" b="1" cap="all"/>
            </a:lvl1pPr>
          </a:lstStyle>
          <a:p>
            <a:r>
              <a:rPr lang="de-DE" dirty="0"/>
              <a:t>Titelmasterformat durch Klicken bearbeiten</a:t>
            </a:r>
          </a:p>
        </p:txBody>
      </p:sp>
      <p:sp>
        <p:nvSpPr>
          <p:cNvPr id="3" name="Textplatzhalt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397036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89300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670" y="302801"/>
            <a:ext cx="9624060" cy="1260211"/>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de-DE"/>
              <a:t>Textmasterformat bearbeiten</a:t>
            </a:r>
          </a:p>
        </p:txBody>
      </p:sp>
      <p:sp>
        <p:nvSpPr>
          <p:cNvPr id="4" name="Inhaltsplatzhalt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de-DE"/>
              <a:t>Textmasterformat bearbeiten</a:t>
            </a:r>
          </a:p>
        </p:txBody>
      </p:sp>
      <p:sp>
        <p:nvSpPr>
          <p:cNvPr id="6" name="Inhaltsplatzhalt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206997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357508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142694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671" y="301050"/>
            <a:ext cx="3518055" cy="1281214"/>
          </a:xfrm>
        </p:spPr>
        <p:txBody>
          <a:bodyPr anchor="b"/>
          <a:lstStyle>
            <a:lvl1pPr algn="l">
              <a:defRPr sz="2300" b="1"/>
            </a:lvl1pPr>
          </a:lstStyle>
          <a:p>
            <a:r>
              <a:rPr lang="de-DE"/>
              <a:t>Titelmasterformat durch Klicken bearbeiten</a:t>
            </a:r>
          </a:p>
        </p:txBody>
      </p:sp>
      <p:sp>
        <p:nvSpPr>
          <p:cNvPr id="3" name="Inhaltsplatzhalt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33855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2164" y="324247"/>
            <a:ext cx="9624060" cy="1260211"/>
          </a:xfrm>
          <a:prstGeom prst="rect">
            <a:avLst/>
          </a:prstGeom>
        </p:spPr>
        <p:txBody>
          <a:bodyPr vert="horz" lIns="104306" tIns="52153" rIns="104306" bIns="52153" rtlCol="0" anchor="ctr">
            <a:normAutofit/>
          </a:bodyPr>
          <a:lstStyle/>
          <a:p>
            <a:r>
              <a:rPr lang="de-DE"/>
              <a:t>Titelmasterformat durch Klicken bearbeiten</a:t>
            </a:r>
          </a:p>
        </p:txBody>
      </p:sp>
      <p:sp>
        <p:nvSpPr>
          <p:cNvPr id="3" name="Textplatzhalter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endParaRPr lang="de-DE" dirty="0"/>
          </a:p>
        </p:txBody>
      </p:sp>
      <p:sp>
        <p:nvSpPr>
          <p:cNvPr id="5" name="Fußzeilenplatzhalter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2823A71-2EAC-438F-A348-368FD23CFFD4}" type="slidenum">
              <a:rPr lang="de-DE" smtClean="0"/>
              <a:t>‹Nr.›</a:t>
            </a:fld>
            <a:endParaRPr lang="de-DE" dirty="0"/>
          </a:p>
        </p:txBody>
      </p:sp>
    </p:spTree>
    <p:extLst>
      <p:ext uri="{BB962C8B-B14F-4D97-AF65-F5344CB8AC3E}">
        <p14:creationId xmlns:p14="http://schemas.microsoft.com/office/powerpoint/2010/main" val="64393144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enkzeuge.com/ag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0" y="0"/>
            <a:ext cx="10693400" cy="7561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 name="Ellipse 28"/>
          <p:cNvSpPr>
            <a:spLocks noChangeAspect="1"/>
          </p:cNvSpPr>
          <p:nvPr/>
        </p:nvSpPr>
        <p:spPr>
          <a:xfrm>
            <a:off x="2216269" y="1081031"/>
            <a:ext cx="6300000" cy="630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a:spLocks noChangeAspect="1"/>
          </p:cNvSpPr>
          <p:nvPr/>
        </p:nvSpPr>
        <p:spPr>
          <a:xfrm>
            <a:off x="2736700" y="1606935"/>
            <a:ext cx="5220000" cy="522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4302644" y="3226935"/>
            <a:ext cx="1980000" cy="198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3222644" y="2146935"/>
            <a:ext cx="4140000" cy="414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3762644" y="2686935"/>
            <a:ext cx="3060000" cy="30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986660" y="839336"/>
            <a:ext cx="451617" cy="276999"/>
          </a:xfrm>
          <a:prstGeom prst="rect">
            <a:avLst/>
          </a:prstGeom>
        </p:spPr>
        <p:txBody>
          <a:bodyPr wrap="square">
            <a:spAutoFit/>
          </a:bodyPr>
          <a:lstStyle/>
          <a:p>
            <a:pPr marL="108000" algn="ctr"/>
            <a:r>
              <a:rPr lang="de-DE" sz="1200" dirty="0">
                <a:solidFill>
                  <a:schemeClr val="bg1">
                    <a:lumMod val="75000"/>
                  </a:schemeClr>
                </a:solidFill>
              </a:rPr>
              <a:t>10</a:t>
            </a:r>
          </a:p>
        </p:txBody>
      </p:sp>
      <p:sp>
        <p:nvSpPr>
          <p:cNvPr id="25" name="Rechteck 24"/>
          <p:cNvSpPr/>
          <p:nvPr/>
        </p:nvSpPr>
        <p:spPr>
          <a:xfrm>
            <a:off x="5138068" y="1922834"/>
            <a:ext cx="228201" cy="276999"/>
          </a:xfrm>
          <a:prstGeom prst="rect">
            <a:avLst/>
          </a:prstGeom>
        </p:spPr>
        <p:txBody>
          <a:bodyPr wrap="square">
            <a:spAutoFit/>
          </a:bodyPr>
          <a:lstStyle/>
          <a:p>
            <a:pPr marL="108000" algn="ctr"/>
            <a:r>
              <a:rPr lang="de-DE" sz="1200" dirty="0">
                <a:solidFill>
                  <a:schemeClr val="bg1">
                    <a:lumMod val="75000"/>
                  </a:schemeClr>
                </a:solidFill>
              </a:rPr>
              <a:t>6</a:t>
            </a:r>
          </a:p>
        </p:txBody>
      </p:sp>
      <p:sp>
        <p:nvSpPr>
          <p:cNvPr id="26" name="Rechteck 25"/>
          <p:cNvSpPr/>
          <p:nvPr/>
        </p:nvSpPr>
        <p:spPr>
          <a:xfrm>
            <a:off x="5138068" y="2445480"/>
            <a:ext cx="228201" cy="276999"/>
          </a:xfrm>
          <a:prstGeom prst="rect">
            <a:avLst/>
          </a:prstGeom>
        </p:spPr>
        <p:txBody>
          <a:bodyPr wrap="square">
            <a:spAutoFit/>
          </a:bodyPr>
          <a:lstStyle/>
          <a:p>
            <a:pPr marL="108000" algn="ctr"/>
            <a:r>
              <a:rPr lang="de-DE" sz="1200" dirty="0">
                <a:solidFill>
                  <a:schemeClr val="bg1">
                    <a:lumMod val="75000"/>
                  </a:schemeClr>
                </a:solidFill>
              </a:rPr>
              <a:t>4</a:t>
            </a:r>
          </a:p>
        </p:txBody>
      </p:sp>
      <p:sp>
        <p:nvSpPr>
          <p:cNvPr id="27" name="Rechteck 26"/>
          <p:cNvSpPr/>
          <p:nvPr/>
        </p:nvSpPr>
        <p:spPr>
          <a:xfrm>
            <a:off x="5130676" y="3010511"/>
            <a:ext cx="228201" cy="276999"/>
          </a:xfrm>
          <a:prstGeom prst="rect">
            <a:avLst/>
          </a:prstGeom>
        </p:spPr>
        <p:txBody>
          <a:bodyPr wrap="square">
            <a:spAutoFit/>
          </a:bodyPr>
          <a:lstStyle/>
          <a:p>
            <a:pPr marL="108000" algn="ctr"/>
            <a:r>
              <a:rPr lang="de-DE" sz="1200" dirty="0">
                <a:solidFill>
                  <a:schemeClr val="bg1">
                    <a:lumMod val="75000"/>
                  </a:schemeClr>
                </a:solidFill>
              </a:rPr>
              <a:t>2</a:t>
            </a:r>
          </a:p>
        </p:txBody>
      </p:sp>
      <p:sp>
        <p:nvSpPr>
          <p:cNvPr id="28" name="Rechteck 27"/>
          <p:cNvSpPr/>
          <p:nvPr/>
        </p:nvSpPr>
        <p:spPr>
          <a:xfrm>
            <a:off x="5118499" y="1365360"/>
            <a:ext cx="228201" cy="276999"/>
          </a:xfrm>
          <a:prstGeom prst="rect">
            <a:avLst/>
          </a:prstGeom>
        </p:spPr>
        <p:txBody>
          <a:bodyPr wrap="square">
            <a:spAutoFit/>
          </a:bodyPr>
          <a:lstStyle/>
          <a:p>
            <a:pPr marL="108000" algn="ctr"/>
            <a:r>
              <a:rPr lang="de-DE" sz="1200" dirty="0">
                <a:solidFill>
                  <a:schemeClr val="bg1">
                    <a:lumMod val="75000"/>
                  </a:schemeClr>
                </a:solidFill>
              </a:rPr>
              <a:t>8</a:t>
            </a:r>
          </a:p>
        </p:txBody>
      </p:sp>
      <p:sp>
        <p:nvSpPr>
          <p:cNvPr id="30" name="Rechteck 29"/>
          <p:cNvSpPr/>
          <p:nvPr/>
        </p:nvSpPr>
        <p:spPr>
          <a:xfrm>
            <a:off x="0" y="108223"/>
            <a:ext cx="10696559" cy="646331"/>
          </a:xfrm>
          <a:prstGeom prst="rect">
            <a:avLst/>
          </a:prstGeom>
        </p:spPr>
        <p:txBody>
          <a:bodyPr wrap="square">
            <a:spAutoFit/>
          </a:bodyPr>
          <a:lstStyle/>
          <a:p>
            <a:pPr marL="108000" algn="ctr"/>
            <a:r>
              <a:rPr lang="de-DE" sz="3600" dirty="0">
                <a:solidFill>
                  <a:schemeClr val="bg1"/>
                </a:solidFill>
                <a:latin typeface="+mj-lt"/>
                <a:ea typeface="Roboto Condensed Light" panose="02000000000000000000" pitchFamily="2" charset="0"/>
              </a:rPr>
              <a:t>Angebot persönliches Einzelcoaching</a:t>
            </a:r>
          </a:p>
        </p:txBody>
      </p:sp>
      <p:sp>
        <p:nvSpPr>
          <p:cNvPr id="31" name="Rechteck 30"/>
          <p:cNvSpPr/>
          <p:nvPr/>
        </p:nvSpPr>
        <p:spPr>
          <a:xfrm>
            <a:off x="0" y="3760836"/>
            <a:ext cx="10716193" cy="931859"/>
          </a:xfrm>
          <a:prstGeom prst="rect">
            <a:avLst/>
          </a:prstGeom>
          <a:gradFill flip="none" rotWithShape="1">
            <a:gsLst>
              <a:gs pos="0">
                <a:srgbClr val="148769"/>
              </a:gs>
              <a:gs pos="50000">
                <a:srgbClr val="69B969"/>
              </a:gs>
              <a:gs pos="100000">
                <a:srgbClr val="CDF56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4842644" y="3766935"/>
            <a:ext cx="900000" cy="90000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p:cNvSpPr/>
          <p:nvPr/>
        </p:nvSpPr>
        <p:spPr>
          <a:xfrm>
            <a:off x="8865376" y="6012879"/>
            <a:ext cx="1276384" cy="1276384"/>
          </a:xfrm>
          <a:prstGeom prst="ellipse">
            <a:avLst/>
          </a:prstGeom>
          <a:solidFill>
            <a:srgbClr val="69B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8792476" y="6527968"/>
            <a:ext cx="1422184" cy="276999"/>
          </a:xfrm>
          <a:prstGeom prst="rect">
            <a:avLst/>
          </a:prstGeom>
          <a:noFill/>
        </p:spPr>
        <p:txBody>
          <a:bodyPr wrap="none" rtlCol="0">
            <a:spAutoFit/>
          </a:bodyPr>
          <a:lstStyle/>
          <a:p>
            <a:pPr algn="ctr"/>
            <a:r>
              <a:rPr lang="de-DE" sz="1200" dirty="0">
                <a:solidFill>
                  <a:schemeClr val="bg1"/>
                </a:solidFill>
                <a:latin typeface="Asap Medium" panose="020F0604030202060203" pitchFamily="34" charset="0"/>
              </a:rPr>
              <a:t>Denkzeuge GmbH</a:t>
            </a:r>
          </a:p>
        </p:txBody>
      </p:sp>
      <p:sp>
        <p:nvSpPr>
          <p:cNvPr id="38" name="Rechteck 37"/>
          <p:cNvSpPr/>
          <p:nvPr/>
        </p:nvSpPr>
        <p:spPr>
          <a:xfrm>
            <a:off x="5130676" y="3528310"/>
            <a:ext cx="228201" cy="276999"/>
          </a:xfrm>
          <a:prstGeom prst="rect">
            <a:avLst/>
          </a:prstGeom>
        </p:spPr>
        <p:txBody>
          <a:bodyPr wrap="square">
            <a:spAutoFit/>
          </a:bodyPr>
          <a:lstStyle/>
          <a:p>
            <a:pPr marL="108000" algn="ctr"/>
            <a:r>
              <a:rPr lang="de-DE" sz="1200" dirty="0">
                <a:solidFill>
                  <a:schemeClr val="bg1">
                    <a:lumMod val="75000"/>
                  </a:schemeClr>
                </a:solidFill>
              </a:rPr>
              <a:t>0</a:t>
            </a:r>
          </a:p>
        </p:txBody>
      </p:sp>
      <p:pic>
        <p:nvPicPr>
          <p:cNvPr id="39" name="Grafik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6050" y="3913818"/>
            <a:ext cx="453188" cy="606234"/>
          </a:xfrm>
          <a:prstGeom prst="rect">
            <a:avLst/>
          </a:prstGeom>
        </p:spPr>
      </p:pic>
    </p:spTree>
    <p:extLst>
      <p:ext uri="{BB962C8B-B14F-4D97-AF65-F5344CB8AC3E}">
        <p14:creationId xmlns:p14="http://schemas.microsoft.com/office/powerpoint/2010/main" val="2132495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Denkzeuge Partner, Berater &amp; CoachesDenkzeuge Coaching Ausbildung Instrumente Business Innovation - Google Chrome"/>
          <p:cNvPicPr>
            <a:picLocks noChangeAspect="1"/>
          </p:cNvPicPr>
          <p:nvPr/>
        </p:nvPicPr>
        <p:blipFill rotWithShape="1">
          <a:blip r:embed="rId2">
            <a:lum bright="70000" contrast="-70000"/>
            <a:extLst>
              <a:ext uri="{28A0092B-C50C-407E-A947-70E740481C1C}">
                <a14:useLocalDpi xmlns:a14="http://schemas.microsoft.com/office/drawing/2010/main" val="0"/>
              </a:ext>
            </a:extLst>
          </a:blip>
          <a:srcRect l="1169" t="10954" r="4621" b="19954"/>
          <a:stretch/>
        </p:blipFill>
        <p:spPr>
          <a:xfrm>
            <a:off x="1189026" y="640664"/>
            <a:ext cx="8315347" cy="6264696"/>
          </a:xfrm>
          <a:prstGeom prst="rect">
            <a:avLst/>
          </a:prstGeom>
        </p:spPr>
      </p:pic>
      <p:sp>
        <p:nvSpPr>
          <p:cNvPr id="2" name="Titel 1"/>
          <p:cNvSpPr>
            <a:spLocks noGrp="1"/>
          </p:cNvSpPr>
          <p:nvPr>
            <p:ph type="title"/>
          </p:nvPr>
        </p:nvSpPr>
        <p:spPr/>
        <p:txBody>
          <a:bodyPr/>
          <a:lstStyle/>
          <a:p>
            <a:r>
              <a:rPr lang="de-DE" dirty="0">
                <a:latin typeface="Calibri" panose="020F0502020204030204" pitchFamily="34" charset="0"/>
              </a:rPr>
              <a:t>Partner von Denkzeuge</a:t>
            </a:r>
            <a:r>
              <a:rPr lang="de-DE" baseline="30000" dirty="0">
                <a:latin typeface="Calibri" panose="020F0502020204030204" pitchFamily="34" charset="0"/>
              </a:rPr>
              <a:t>®</a:t>
            </a:r>
            <a:endParaRPr lang="de-DE" dirty="0">
              <a:latin typeface="Calibri" panose="020F0502020204030204" pitchFamily="34" charset="0"/>
            </a:endParaRPr>
          </a:p>
        </p:txBody>
      </p:sp>
      <p:pic>
        <p:nvPicPr>
          <p:cNvPr id="3" name="Grafik 2" descr="Denkzeuge Partner, Berater &amp; CoachesDenkzeuge Coaching Ausbildung Instrumente Business Innovation - Google Chrome"/>
          <p:cNvPicPr>
            <a:picLocks noChangeAspect="1"/>
          </p:cNvPicPr>
          <p:nvPr/>
        </p:nvPicPr>
        <p:blipFill rotWithShape="1">
          <a:blip r:embed="rId2">
            <a:extLst>
              <a:ext uri="{28A0092B-C50C-407E-A947-70E740481C1C}">
                <a14:useLocalDpi xmlns:a14="http://schemas.microsoft.com/office/drawing/2010/main" val="0"/>
              </a:ext>
            </a:extLst>
          </a:blip>
          <a:srcRect l="25289" t="58011" r="52880" b="21340"/>
          <a:stretch/>
        </p:blipFill>
        <p:spPr>
          <a:xfrm>
            <a:off x="3318041" y="4915035"/>
            <a:ext cx="1926847" cy="1872208"/>
          </a:xfrm>
          <a:prstGeom prst="rect">
            <a:avLst/>
          </a:prstGeom>
        </p:spPr>
      </p:pic>
      <p:sp>
        <p:nvSpPr>
          <p:cNvPr id="4" name="Rechteck 3"/>
          <p:cNvSpPr/>
          <p:nvPr/>
        </p:nvSpPr>
        <p:spPr>
          <a:xfrm>
            <a:off x="3318041" y="4915035"/>
            <a:ext cx="1926847" cy="1872208"/>
          </a:xfrm>
          <a:prstGeom prst="rect">
            <a:avLst/>
          </a:prstGeom>
          <a:noFill/>
          <a:ln w="76200">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7506940" y="4932759"/>
            <a:ext cx="1874520" cy="1872208"/>
          </a:xfrm>
          <a:prstGeom prst="rect">
            <a:avLst/>
          </a:prstGeom>
          <a:solidFill>
            <a:srgbClr val="69B969"/>
          </a:solidFill>
          <a:ln w="76200">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t>Denkzeuge GmbH</a:t>
            </a:r>
          </a:p>
          <a:p>
            <a:r>
              <a:rPr lang="de-DE" sz="1200" dirty="0"/>
              <a:t>Michaela Lang Teichmummelring 53</a:t>
            </a:r>
          </a:p>
          <a:p>
            <a:r>
              <a:rPr lang="de-DE" sz="1200" dirty="0"/>
              <a:t>12527 Berlin</a:t>
            </a:r>
          </a:p>
          <a:p>
            <a:r>
              <a:rPr lang="de-DE" sz="1200" dirty="0"/>
              <a:t>Tel. +49 (0)30/49906622</a:t>
            </a:r>
          </a:p>
          <a:p>
            <a:r>
              <a:rPr lang="de-DE" sz="1200" dirty="0"/>
              <a:t>team@denkzeuge.com</a:t>
            </a:r>
          </a:p>
          <a:p>
            <a:r>
              <a:rPr lang="de-DE" sz="1200" dirty="0"/>
              <a:t>www.denkzeuge.com</a:t>
            </a:r>
          </a:p>
        </p:txBody>
      </p:sp>
    </p:spTree>
    <p:extLst>
      <p:ext uri="{BB962C8B-B14F-4D97-AF65-F5344CB8AC3E}">
        <p14:creationId xmlns:p14="http://schemas.microsoft.com/office/powerpoint/2010/main" val="295321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Calibri" panose="020F0502020204030204" pitchFamily="34" charset="0"/>
              </a:rPr>
              <a:t>Angebot für persönliches Einzelcoaching</a:t>
            </a:r>
          </a:p>
        </p:txBody>
      </p:sp>
      <p:graphicFrame>
        <p:nvGraphicFramePr>
          <p:cNvPr id="7" name="Tabelle 6"/>
          <p:cNvGraphicFramePr>
            <a:graphicFrameLocks noGrp="1"/>
          </p:cNvGraphicFramePr>
          <p:nvPr>
            <p:extLst>
              <p:ext uri="{D42A27DB-BD31-4B8C-83A1-F6EECF244321}">
                <p14:modId xmlns:p14="http://schemas.microsoft.com/office/powerpoint/2010/main" val="3319498883"/>
              </p:ext>
            </p:extLst>
          </p:nvPr>
        </p:nvGraphicFramePr>
        <p:xfrm>
          <a:off x="5998140" y="2968798"/>
          <a:ext cx="3741048" cy="2923897"/>
        </p:xfrm>
        <a:graphic>
          <a:graphicData uri="http://schemas.openxmlformats.org/drawingml/2006/table">
            <a:tbl>
              <a:tblPr firstRow="1" firstCol="1" bandRow="1">
                <a:tableStyleId>{5940675A-B579-460E-94D1-54222C63F5DA}</a:tableStyleId>
              </a:tblPr>
              <a:tblGrid>
                <a:gridCol w="3741048">
                  <a:extLst>
                    <a:ext uri="{9D8B030D-6E8A-4147-A177-3AD203B41FA5}">
                      <a16:colId xmlns:a16="http://schemas.microsoft.com/office/drawing/2014/main" val="20000"/>
                    </a:ext>
                  </a:extLst>
                </a:gridCol>
              </a:tblGrid>
              <a:tr h="574928">
                <a:tc>
                  <a:txBody>
                    <a:bodyPr/>
                    <a:lstStyle/>
                    <a:p>
                      <a:pPr indent="0">
                        <a:spcAft>
                          <a:spcPts val="0"/>
                        </a:spcAft>
                      </a:pPr>
                      <a:r>
                        <a:rPr lang="de-DE" sz="1000" dirty="0">
                          <a:effectLst/>
                        </a:rPr>
                        <a:t>Bereitstellung eines</a:t>
                      </a:r>
                      <a:r>
                        <a:rPr lang="de-DE" sz="1000" baseline="0" dirty="0">
                          <a:effectLst/>
                        </a:rPr>
                        <a:t> </a:t>
                      </a:r>
                      <a:r>
                        <a:rPr lang="de-DE" sz="1000" dirty="0">
                          <a:effectLst/>
                        </a:rPr>
                        <a:t>Links für den Zugang zur Denkzeuge®-Tool-Online-Plattform (Ergebnisse können auch nach Beendigung des Coachings bis zu einem Jahr abgerufen werden)</a:t>
                      </a:r>
                      <a:endParaRPr lang="de-DE" sz="1000" dirty="0">
                        <a:effectLst/>
                        <a:latin typeface="+mn-lt"/>
                        <a:ea typeface="MS Mincho"/>
                      </a:endParaRPr>
                    </a:p>
                  </a:txBody>
                  <a:tcPr marL="68580" marR="68580" marT="0" marB="0" anchor="ctr">
                    <a:solidFill>
                      <a:srgbClr val="69B969"/>
                    </a:solidFill>
                  </a:tcPr>
                </a:tc>
                <a:extLst>
                  <a:ext uri="{0D108BD9-81ED-4DB2-BD59-A6C34878D82A}">
                    <a16:rowId xmlns:a16="http://schemas.microsoft.com/office/drawing/2014/main" val="10000"/>
                  </a:ext>
                </a:extLst>
              </a:tr>
              <a:tr h="577200">
                <a:tc>
                  <a:txBody>
                    <a:bodyPr/>
                    <a:lstStyle/>
                    <a:p>
                      <a:pPr indent="0">
                        <a:spcAft>
                          <a:spcPts val="0"/>
                        </a:spcAft>
                      </a:pPr>
                      <a:r>
                        <a:rPr lang="de-DE" sz="1000" kern="1200" dirty="0">
                          <a:effectLst/>
                        </a:rPr>
                        <a:t>Bereitstellung folgender Tools: Stresssensor, IMA</a:t>
                      </a:r>
                      <a:r>
                        <a:rPr lang="de-DE" sz="1000" kern="1200" baseline="30000" dirty="0">
                          <a:effectLst/>
                        </a:rPr>
                        <a:t>©</a:t>
                      </a:r>
                      <a:r>
                        <a:rPr lang="de-DE" sz="1000" kern="1200" dirty="0">
                          <a:effectLst/>
                        </a:rPr>
                        <a:t> (Innere-Motiv-Analyse) und eventuell weitere Sensoren nach Bedarf</a:t>
                      </a:r>
                      <a:endParaRPr lang="de-DE" sz="1000" kern="1200" dirty="0">
                        <a:solidFill>
                          <a:schemeClr val="tx1"/>
                        </a:solidFill>
                        <a:effectLst/>
                        <a:latin typeface="+mn-lt"/>
                        <a:ea typeface="MS Mincho"/>
                        <a:cs typeface="+mn-cs"/>
                      </a:endParaRPr>
                    </a:p>
                  </a:txBody>
                  <a:tcPr marL="68580" marR="68580" marT="0" marB="0" anchor="ctr"/>
                </a:tc>
                <a:extLst>
                  <a:ext uri="{0D108BD9-81ED-4DB2-BD59-A6C34878D82A}">
                    <a16:rowId xmlns:a16="http://schemas.microsoft.com/office/drawing/2014/main" val="10001"/>
                  </a:ext>
                </a:extLst>
              </a:tr>
              <a:tr h="349885">
                <a:tc>
                  <a:txBody>
                    <a:bodyPr/>
                    <a:lstStyle/>
                    <a:p>
                      <a:pPr indent="0">
                        <a:spcAft>
                          <a:spcPts val="0"/>
                        </a:spcAft>
                      </a:pPr>
                      <a:r>
                        <a:rPr lang="de-DE" sz="1000" dirty="0">
                          <a:effectLst/>
                        </a:rPr>
                        <a:t>Bereitstellung und</a:t>
                      </a:r>
                      <a:r>
                        <a:rPr lang="de-DE" sz="1000" baseline="0" dirty="0">
                          <a:effectLst/>
                        </a:rPr>
                        <a:t> Ausdruck </a:t>
                      </a:r>
                      <a:r>
                        <a:rPr lang="de-DE" sz="1000" dirty="0">
                          <a:effectLst/>
                        </a:rPr>
                        <a:t>der Einzelgrafiken als PDF</a:t>
                      </a:r>
                      <a:endParaRPr lang="de-DE" sz="1000" dirty="0">
                        <a:effectLst/>
                        <a:latin typeface="+mn-lt"/>
                        <a:ea typeface="MS Mincho"/>
                      </a:endParaRPr>
                    </a:p>
                  </a:txBody>
                  <a:tcPr marL="68580" marR="68580" marT="0" marB="0" anchor="ctr">
                    <a:solidFill>
                      <a:srgbClr val="69B969"/>
                    </a:solidFill>
                  </a:tcPr>
                </a:tc>
                <a:extLst>
                  <a:ext uri="{0D108BD9-81ED-4DB2-BD59-A6C34878D82A}">
                    <a16:rowId xmlns:a16="http://schemas.microsoft.com/office/drawing/2014/main" val="10002"/>
                  </a:ext>
                </a:extLst>
              </a:tr>
              <a:tr h="341764">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de-DE" sz="1000" dirty="0">
                          <a:effectLst/>
                        </a:rPr>
                        <a:t>Vorab-Analyse und Auswertung der Ergebnisse</a:t>
                      </a:r>
                      <a:endParaRPr lang="de-DE" sz="1000" dirty="0">
                        <a:effectLst/>
                        <a:latin typeface="+mn-lt"/>
                        <a:ea typeface="MS Mincho"/>
                      </a:endParaRPr>
                    </a:p>
                  </a:txBody>
                  <a:tcPr marL="68580" marR="68580" marT="0" marB="0" anchor="ctr"/>
                </a:tc>
                <a:extLst>
                  <a:ext uri="{0D108BD9-81ED-4DB2-BD59-A6C34878D82A}">
                    <a16:rowId xmlns:a16="http://schemas.microsoft.com/office/drawing/2014/main" val="10003"/>
                  </a:ext>
                </a:extLst>
              </a:tr>
              <a:tr h="504056">
                <a:tc>
                  <a:txBody>
                    <a:bodyPr/>
                    <a:lstStyle/>
                    <a:p>
                      <a:pPr indent="0">
                        <a:spcAft>
                          <a:spcPts val="0"/>
                        </a:spcAft>
                      </a:pPr>
                      <a:r>
                        <a:rPr lang="de-DE" sz="1000" dirty="0">
                          <a:effectLst/>
                        </a:rPr>
                        <a:t>Analyse-</a:t>
                      </a:r>
                      <a:r>
                        <a:rPr lang="de-DE" sz="1000" baseline="0" dirty="0">
                          <a:effectLst/>
                        </a:rPr>
                        <a:t> und Einzelcoaching nach Wahl </a:t>
                      </a:r>
                      <a:r>
                        <a:rPr lang="de-DE" sz="1000" dirty="0">
                          <a:effectLst/>
                        </a:rPr>
                        <a:t>via Skype,</a:t>
                      </a:r>
                      <a:r>
                        <a:rPr lang="de-DE" sz="1000" baseline="0" dirty="0">
                          <a:effectLst/>
                        </a:rPr>
                        <a:t> persönlich in meine Räumen oder vor Ort bei Ihnen</a:t>
                      </a:r>
                      <a:endParaRPr lang="de-DE" sz="1000" dirty="0">
                        <a:effectLst/>
                        <a:latin typeface="+mn-lt"/>
                        <a:ea typeface="MS Mincho"/>
                      </a:endParaRPr>
                    </a:p>
                  </a:txBody>
                  <a:tcPr marL="68580" marR="68580" marT="0" marB="0" anchor="ctr">
                    <a:solidFill>
                      <a:srgbClr val="69B969"/>
                    </a:solidFill>
                  </a:tcPr>
                </a:tc>
                <a:extLst>
                  <a:ext uri="{0D108BD9-81ED-4DB2-BD59-A6C34878D82A}">
                    <a16:rowId xmlns:a16="http://schemas.microsoft.com/office/drawing/2014/main" val="10004"/>
                  </a:ext>
                </a:extLst>
              </a:tr>
              <a:tr h="576064">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de-DE" sz="1000" dirty="0">
                          <a:effectLst/>
                        </a:rPr>
                        <a:t>Bei persönlichem Coaching vor Ort bei Ihnen wird die Fahrzeit für An- und Anreise nach</a:t>
                      </a:r>
                      <a:r>
                        <a:rPr lang="de-DE" sz="1000" baseline="0" dirty="0">
                          <a:effectLst/>
                        </a:rPr>
                        <a:t> obigem Satz abgerechnet </a:t>
                      </a:r>
                      <a:r>
                        <a:rPr lang="de-DE" sz="1000" dirty="0">
                          <a:effectLst/>
                        </a:rPr>
                        <a:t>zzgl. einer Kilometerpauschale</a:t>
                      </a:r>
                      <a:r>
                        <a:rPr lang="de-DE" sz="1000" baseline="0" dirty="0">
                          <a:effectLst/>
                        </a:rPr>
                        <a:t> von € 0,30/km inkl. MwSt.</a:t>
                      </a:r>
                      <a:endParaRPr lang="de-DE" sz="1000" dirty="0">
                        <a:effectLst/>
                        <a:latin typeface="+mn-lt"/>
                        <a:ea typeface="MS Mincho"/>
                      </a:endParaRPr>
                    </a:p>
                  </a:txBody>
                  <a:tcPr marL="68580" marR="68580" marT="0" marB="0" anchor="ctr"/>
                </a:tc>
                <a:extLst>
                  <a:ext uri="{0D108BD9-81ED-4DB2-BD59-A6C34878D82A}">
                    <a16:rowId xmlns:a16="http://schemas.microsoft.com/office/drawing/2014/main" val="10005"/>
                  </a:ext>
                </a:extLst>
              </a:tr>
            </a:tbl>
          </a:graphicData>
        </a:graphic>
      </p:graphicFrame>
      <p:sp>
        <p:nvSpPr>
          <p:cNvPr id="8" name="Rechteck 7"/>
          <p:cNvSpPr/>
          <p:nvPr/>
        </p:nvSpPr>
        <p:spPr>
          <a:xfrm>
            <a:off x="738188" y="2412479"/>
            <a:ext cx="4824536" cy="3447098"/>
          </a:xfrm>
          <a:prstGeom prst="rect">
            <a:avLst/>
          </a:prstGeom>
        </p:spPr>
        <p:txBody>
          <a:bodyPr wrap="square">
            <a:spAutoFit/>
          </a:bodyPr>
          <a:lstStyle/>
          <a:p>
            <a:r>
              <a:rPr lang="de-DE" sz="1000" dirty="0"/>
              <a:t>Sehr geehrte ,</a:t>
            </a:r>
          </a:p>
          <a:p>
            <a:r>
              <a:rPr lang="de-DE" sz="1000" dirty="0"/>
              <a:t> </a:t>
            </a:r>
          </a:p>
          <a:p>
            <a:r>
              <a:rPr lang="de-DE" sz="1000" dirty="0"/>
              <a:t>vielen Dank für unser nettes Gespräch und Ihre Interesse an einem persönlichen Einzel-Coaching-Prozess. Gerne erhalten Sie nachfolgend das gewünschte Angebot mit Beschreibung der Leistungen und des Prozessablaufs.</a:t>
            </a:r>
          </a:p>
          <a:p>
            <a:endParaRPr lang="de-DE" sz="1000" dirty="0"/>
          </a:p>
          <a:p>
            <a:r>
              <a:rPr lang="de-DE" sz="1000" dirty="0"/>
              <a:t>Abgerechnet werden die Zeiten der Einzelcoachings mit Ihnen, sowie eventuelle An- und Abfahrtszeiten zu Ihnen zzgl. einer Kilometerpauschale.</a:t>
            </a:r>
          </a:p>
          <a:p>
            <a:r>
              <a:rPr lang="de-DE" sz="1000" dirty="0"/>
              <a:t>In der Regel starte ich mit einem 90-minütigem Analysegespräch, bei dem am Ende der Gesamtumfang für weitere Settings gemeinsam festgelegt wird.</a:t>
            </a:r>
          </a:p>
          <a:p>
            <a:endParaRPr lang="de-DE" sz="1000" dirty="0"/>
          </a:p>
          <a:p>
            <a:r>
              <a:rPr lang="de-DE" sz="1100" b="1" dirty="0"/>
              <a:t>Der Preis pro Stunde beträgt € 120,- inkl. gesetzl. MwSt.. </a:t>
            </a:r>
            <a:endParaRPr lang="de-DE" sz="1000" dirty="0"/>
          </a:p>
          <a:p>
            <a:r>
              <a:rPr lang="de-DE" sz="900" i="1" dirty="0"/>
              <a:t>Die Preise verstehen sich inkl. der gesetzlichen Mehrwertsteuer. Die Rechnung ist 7 Tage nach Erhalt zur Zahlung fällig. Es gelten unsere allgemeinen Geschäfts- und Nutzungsbedingungen (siehe </a:t>
            </a:r>
            <a:r>
              <a:rPr lang="de-DE" sz="900" i="1" dirty="0">
                <a:hlinkClick r:id="rId2"/>
              </a:rPr>
              <a:t>https://denkzeuge.com/agb/ </a:t>
            </a:r>
            <a:r>
              <a:rPr lang="de-DE" sz="900" i="1" dirty="0"/>
              <a:t>).  </a:t>
            </a:r>
          </a:p>
          <a:p>
            <a:r>
              <a:rPr lang="de-DE" sz="1000" dirty="0"/>
              <a:t> </a:t>
            </a:r>
          </a:p>
          <a:p>
            <a:r>
              <a:rPr lang="de-DE" sz="1000" dirty="0"/>
              <a:t>Ich garantiere für eine gewissenhafte und professionelle Durchführung und würde mich sehr über Euren Auftrag freuen. Für Fragen stehe ich gern zur Verfügung.</a:t>
            </a:r>
          </a:p>
          <a:p>
            <a:r>
              <a:rPr lang="de-DE" sz="1000" dirty="0"/>
              <a:t> </a:t>
            </a:r>
          </a:p>
          <a:p>
            <a:r>
              <a:rPr lang="de-DE" sz="1000" dirty="0"/>
              <a:t>Herzliche Grüße</a:t>
            </a:r>
          </a:p>
          <a:p>
            <a:r>
              <a:rPr lang="de-DE" sz="1000" b="1" dirty="0"/>
              <a:t>Denkzeuge GmbH</a:t>
            </a:r>
          </a:p>
          <a:p>
            <a:endParaRPr lang="de-DE" sz="1000" dirty="0"/>
          </a:p>
        </p:txBody>
      </p:sp>
      <p:sp>
        <p:nvSpPr>
          <p:cNvPr id="11" name="Rechteck 10"/>
          <p:cNvSpPr/>
          <p:nvPr/>
        </p:nvSpPr>
        <p:spPr>
          <a:xfrm>
            <a:off x="5994772" y="2496675"/>
            <a:ext cx="3744416" cy="430887"/>
          </a:xfrm>
          <a:prstGeom prst="rect">
            <a:avLst/>
          </a:prstGeom>
        </p:spPr>
        <p:txBody>
          <a:bodyPr wrap="square">
            <a:spAutoFit/>
          </a:bodyPr>
          <a:lstStyle/>
          <a:p>
            <a:pPr lvl="0"/>
            <a:r>
              <a:rPr lang="de-DE" sz="1100" b="1" dirty="0">
                <a:solidFill>
                  <a:prstClr val="black"/>
                </a:solidFill>
              </a:rPr>
              <a:t>Im Preis des ersten Analysegesprächs sind folgende Leistungen bereits enthalten: </a:t>
            </a:r>
          </a:p>
        </p:txBody>
      </p:sp>
      <p:sp>
        <p:nvSpPr>
          <p:cNvPr id="12" name="Rechteck 11"/>
          <p:cNvSpPr/>
          <p:nvPr/>
        </p:nvSpPr>
        <p:spPr>
          <a:xfrm>
            <a:off x="738188" y="4120351"/>
            <a:ext cx="4824536" cy="648072"/>
          </a:xfrm>
          <a:prstGeom prst="rect">
            <a:avLst/>
          </a:prstGeom>
          <a:noFill/>
          <a:ln>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38188" y="6476865"/>
            <a:ext cx="1707519" cy="400110"/>
          </a:xfrm>
          <a:prstGeom prst="rect">
            <a:avLst/>
          </a:prstGeom>
        </p:spPr>
        <p:txBody>
          <a:bodyPr wrap="none">
            <a:spAutoFit/>
          </a:bodyPr>
          <a:lstStyle/>
          <a:p>
            <a:r>
              <a:rPr lang="de-DE" sz="1000" b="1" dirty="0">
                <a:solidFill>
                  <a:prstClr val="black"/>
                </a:solidFill>
              </a:rPr>
              <a:t>Auftrag erteilt </a:t>
            </a:r>
          </a:p>
          <a:p>
            <a:r>
              <a:rPr lang="de-DE" sz="1000" dirty="0">
                <a:solidFill>
                  <a:prstClr val="black"/>
                </a:solidFill>
              </a:rPr>
              <a:t>(Name, Datum, Unterschrift)</a:t>
            </a:r>
            <a:endParaRPr lang="de-DE" dirty="0"/>
          </a:p>
        </p:txBody>
      </p:sp>
      <p:cxnSp>
        <p:nvCxnSpPr>
          <p:cNvPr id="18" name="Gerade Verbindung 17"/>
          <p:cNvCxnSpPr/>
          <p:nvPr/>
        </p:nvCxnSpPr>
        <p:spPr>
          <a:xfrm>
            <a:off x="2322364" y="6804967"/>
            <a:ext cx="3183581" cy="0"/>
          </a:xfrm>
          <a:prstGeom prst="line">
            <a:avLst/>
          </a:prstGeom>
        </p:spPr>
        <p:style>
          <a:lnRef idx="1">
            <a:schemeClr val="dk1"/>
          </a:lnRef>
          <a:fillRef idx="0">
            <a:schemeClr val="dk1"/>
          </a:fillRef>
          <a:effectRef idx="0">
            <a:schemeClr val="dk1"/>
          </a:effectRef>
          <a:fontRef idx="minor">
            <a:schemeClr val="tx1"/>
          </a:fontRef>
        </p:style>
      </p:cxnSp>
      <p:sp>
        <p:nvSpPr>
          <p:cNvPr id="19" name="Rechteck 18"/>
          <p:cNvSpPr/>
          <p:nvPr/>
        </p:nvSpPr>
        <p:spPr>
          <a:xfrm>
            <a:off x="738188" y="6300911"/>
            <a:ext cx="4824536" cy="591162"/>
          </a:xfrm>
          <a:prstGeom prst="rect">
            <a:avLst/>
          </a:prstGeom>
          <a:noFill/>
          <a:ln>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034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0" y="984513"/>
            <a:ext cx="10693399" cy="707886"/>
          </a:xfrm>
          <a:prstGeom prst="rect">
            <a:avLst/>
          </a:prstGeom>
        </p:spPr>
        <p:txBody>
          <a:bodyPr wrap="square">
            <a:spAutoFit/>
          </a:bodyPr>
          <a:lstStyle/>
          <a:p>
            <a:pPr algn="ctr">
              <a:buClr>
                <a:srgbClr val="9ABA0F"/>
              </a:buClr>
            </a:pPr>
            <a:r>
              <a:rPr lang="de-DE" sz="4000" dirty="0">
                <a:solidFill>
                  <a:schemeClr val="tx1">
                    <a:lumMod val="85000"/>
                    <a:lumOff val="15000"/>
                  </a:schemeClr>
                </a:solidFill>
                <a:latin typeface="Calibri" panose="020F0502020204030204" pitchFamily="34" charset="0"/>
              </a:rPr>
              <a:t>Denkzeuge</a:t>
            </a:r>
            <a:r>
              <a:rPr lang="de-DE" sz="4000" baseline="30000" dirty="0">
                <a:solidFill>
                  <a:schemeClr val="tx1">
                    <a:lumMod val="85000"/>
                    <a:lumOff val="15000"/>
                  </a:schemeClr>
                </a:solidFill>
                <a:latin typeface="Calibri" panose="020F0502020204030204" pitchFamily="34" charset="0"/>
              </a:rPr>
              <a:t>®</a:t>
            </a:r>
            <a:r>
              <a:rPr lang="de-DE" sz="4000" dirty="0">
                <a:solidFill>
                  <a:schemeClr val="tx1">
                    <a:lumMod val="85000"/>
                    <a:lumOff val="15000"/>
                  </a:schemeClr>
                </a:solidFill>
                <a:latin typeface="Calibri" panose="020F0502020204030204" pitchFamily="34" charset="0"/>
              </a:rPr>
              <a:t>-3-Schritte-Prozess</a:t>
            </a:r>
          </a:p>
        </p:txBody>
      </p:sp>
      <p:sp>
        <p:nvSpPr>
          <p:cNvPr id="2" name="Foliennummernplatzhalter 1"/>
          <p:cNvSpPr>
            <a:spLocks noGrp="1"/>
          </p:cNvSpPr>
          <p:nvPr>
            <p:ph type="sldNum" sz="quarter" idx="4294967295"/>
          </p:nvPr>
        </p:nvSpPr>
        <p:spPr>
          <a:xfrm>
            <a:off x="8197850" y="7008813"/>
            <a:ext cx="2495550" cy="401637"/>
          </a:xfrm>
        </p:spPr>
        <p:txBody>
          <a:bodyPr/>
          <a:lstStyle/>
          <a:p>
            <a:fld id="{EADE7588-78E0-436B-9483-5E4E4A76566E}" type="slidenum">
              <a:rPr lang="de-DE" smtClean="0"/>
              <a:t>3</a:t>
            </a:fld>
            <a:endParaRPr lang="de-DE" dirty="0"/>
          </a:p>
        </p:txBody>
      </p:sp>
      <p:sp>
        <p:nvSpPr>
          <p:cNvPr id="11" name="Rectangle 32"/>
          <p:cNvSpPr>
            <a:spLocks noChangeArrowheads="1"/>
          </p:cNvSpPr>
          <p:nvPr/>
        </p:nvSpPr>
        <p:spPr bwMode="gray">
          <a:xfrm>
            <a:off x="3428596" y="5364807"/>
            <a:ext cx="3611056" cy="1872208"/>
          </a:xfrm>
          <a:prstGeom prst="rect">
            <a:avLst/>
          </a:prstGeom>
          <a:noFill/>
          <a:ln>
            <a:noFill/>
          </a:ln>
          <a:effectLst/>
          <a:extLst>
            <a:ext uri="{909E8E84-426E-40DD-AFC4-6F175D3DCCD1}">
              <a14:hiddenFill xmlns:a14="http://schemas.microsoft.com/office/drawing/2010/main">
                <a:gradFill rotWithShape="1">
                  <a:gsLst>
                    <a:gs pos="0">
                      <a:srgbClr val="EAEAEA"/>
                    </a:gs>
                    <a:gs pos="100000">
                      <a:srgbClr val="FFFFFF"/>
                    </a:gs>
                  </a:gsLst>
                  <a:lin ang="5400000" scaled="1"/>
                </a:gradFill>
              </a14:hiddenFill>
            </a:ext>
            <a:ext uri="{91240B29-F687-4F45-9708-019B960494DF}">
              <a14:hiddenLine xmlns:a14="http://schemas.microsoft.com/office/drawing/2010/main" w="19050">
                <a:solidFill>
                  <a:srgbClr val="DDDDDD"/>
                </a:solidFill>
                <a:miter lim="800000"/>
                <a:headEnd/>
                <a:tailEnd/>
              </a14:hiddenLine>
            </a:ext>
            <a:ext uri="{AF507438-7753-43E0-B8FC-AC1667EBCBE1}">
              <a14:hiddenEffects xmlns:a14="http://schemas.microsoft.com/office/drawing/2010/main">
                <a:effectLst>
                  <a:outerShdw dist="71842" dir="2700000" algn="ctr" rotWithShape="0">
                    <a:srgbClr val="DDDDDD"/>
                  </a:outerShdw>
                </a:effectLst>
              </a14:hiddenEffects>
            </a:ext>
          </a:extLst>
        </p:spPr>
        <p:txBody>
          <a:bodyPr lIns="90000" tIns="54000" rIns="90000" bIns="54000"/>
          <a:lstStyle/>
          <a:p>
            <a:pPr algn="ctr" defTabSz="801688"/>
            <a:r>
              <a:rPr lang="de-DE" sz="2000" b="1" dirty="0">
                <a:solidFill>
                  <a:schemeClr val="tx1">
                    <a:lumMod val="85000"/>
                    <a:lumOff val="15000"/>
                  </a:schemeClr>
                </a:solidFill>
              </a:rPr>
              <a:t>2) Verstehen &amp; analysieren </a:t>
            </a:r>
          </a:p>
          <a:p>
            <a:pPr algn="ctr" defTabSz="801688"/>
            <a:r>
              <a:rPr lang="de-DE" sz="1400" dirty="0">
                <a:solidFill>
                  <a:schemeClr val="tx1">
                    <a:lumMod val="85000"/>
                    <a:lumOff val="15000"/>
                  </a:schemeClr>
                </a:solidFill>
              </a:rPr>
              <a:t>Auslöser, Verhalten, Motivation, innere &amp; äußere Blockaden verstehen &amp; analysieren, </a:t>
            </a:r>
            <a:br>
              <a:rPr lang="de-DE" sz="1400" dirty="0">
                <a:solidFill>
                  <a:schemeClr val="tx1">
                    <a:lumMod val="85000"/>
                    <a:lumOff val="15000"/>
                  </a:schemeClr>
                </a:solidFill>
              </a:rPr>
            </a:br>
            <a:r>
              <a:rPr lang="de-DE" sz="1400" dirty="0">
                <a:solidFill>
                  <a:schemeClr val="tx1">
                    <a:lumMod val="85000"/>
                    <a:lumOff val="15000"/>
                  </a:schemeClr>
                </a:solidFill>
              </a:rPr>
              <a:t>u. a.  mit der IMA</a:t>
            </a:r>
            <a:r>
              <a:rPr lang="de-DE" sz="1400" baseline="30000" dirty="0">
                <a:solidFill>
                  <a:schemeClr val="tx1">
                    <a:lumMod val="85000"/>
                    <a:lumOff val="15000"/>
                  </a:schemeClr>
                </a:solidFill>
              </a:rPr>
              <a:t>©</a:t>
            </a:r>
            <a:r>
              <a:rPr lang="de-DE" sz="1400" dirty="0">
                <a:solidFill>
                  <a:schemeClr val="tx1">
                    <a:lumMod val="85000"/>
                    <a:lumOff val="15000"/>
                  </a:schemeClr>
                </a:solidFill>
              </a:rPr>
              <a:t> - eine Analyse zu den 20 inneren Motiven &amp; Antreibern</a:t>
            </a:r>
          </a:p>
        </p:txBody>
      </p:sp>
      <p:sp>
        <p:nvSpPr>
          <p:cNvPr id="12" name="Rectangle 27"/>
          <p:cNvSpPr>
            <a:spLocks noChangeArrowheads="1"/>
          </p:cNvSpPr>
          <p:nvPr/>
        </p:nvSpPr>
        <p:spPr bwMode="gray">
          <a:xfrm>
            <a:off x="6804248" y="2810232"/>
            <a:ext cx="3438996" cy="1978511"/>
          </a:xfrm>
          <a:prstGeom prst="rect">
            <a:avLst/>
          </a:prstGeom>
          <a:noFill/>
          <a:ln>
            <a:noFill/>
          </a:ln>
          <a:effectLst/>
          <a:extLst>
            <a:ext uri="{909E8E84-426E-40DD-AFC4-6F175D3DCCD1}">
              <a14:hiddenFill xmlns:a14="http://schemas.microsoft.com/office/drawing/2010/main">
                <a:gradFill rotWithShape="1">
                  <a:gsLst>
                    <a:gs pos="0">
                      <a:srgbClr val="EAEAEA"/>
                    </a:gs>
                    <a:gs pos="100000">
                      <a:srgbClr val="FFFFFF"/>
                    </a:gs>
                  </a:gsLst>
                  <a:lin ang="5400000" scaled="1"/>
                </a:gradFill>
              </a14:hiddenFill>
            </a:ext>
            <a:ext uri="{91240B29-F687-4F45-9708-019B960494DF}">
              <a14:hiddenLine xmlns:a14="http://schemas.microsoft.com/office/drawing/2010/main" w="19050">
                <a:solidFill>
                  <a:srgbClr val="DDDDDD"/>
                </a:solidFill>
                <a:miter lim="800000"/>
                <a:headEnd/>
                <a:tailEnd/>
              </a14:hiddenLine>
            </a:ext>
            <a:ext uri="{AF507438-7753-43E0-B8FC-AC1667EBCBE1}">
              <a14:hiddenEffects xmlns:a14="http://schemas.microsoft.com/office/drawing/2010/main">
                <a:effectLst>
                  <a:outerShdw dist="71842" dir="2700000" algn="ctr" rotWithShape="0">
                    <a:srgbClr val="DDDDDD"/>
                  </a:outerShdw>
                </a:effectLst>
              </a14:hiddenEffects>
            </a:ext>
          </a:extLst>
        </p:spPr>
        <p:txBody>
          <a:bodyPr lIns="90000" tIns="54000" rIns="90000" bIns="54000"/>
          <a:lstStyle/>
          <a:p>
            <a:pPr defTabSz="801688"/>
            <a:r>
              <a:rPr lang="de-DE" sz="2000" b="1" dirty="0">
                <a:solidFill>
                  <a:schemeClr val="tx1">
                    <a:lumMod val="85000"/>
                    <a:lumOff val="15000"/>
                  </a:schemeClr>
                </a:solidFill>
              </a:rPr>
              <a:t>1) Reflektieren &amp; erkennen </a:t>
            </a:r>
          </a:p>
          <a:p>
            <a:pPr marL="285750" indent="-285750" defTabSz="801688">
              <a:buFont typeface="Arial" panose="020B0604020202020204" pitchFamily="34" charset="0"/>
              <a:buChar char="•"/>
            </a:pPr>
            <a:r>
              <a:rPr lang="de-DE" sz="1400" dirty="0">
                <a:solidFill>
                  <a:schemeClr val="tx1">
                    <a:lumMod val="85000"/>
                    <a:lumOff val="15000"/>
                  </a:schemeClr>
                </a:solidFill>
              </a:rPr>
              <a:t>Mit den Sensoren Gesamtüberblick darstellen, Kernthemen &amp; Ausmaß  herausfinden &amp; priorisieren</a:t>
            </a:r>
          </a:p>
          <a:p>
            <a:pPr marL="285750" indent="-285750" defTabSz="801688">
              <a:buFont typeface="Arial" panose="020B0604020202020204" pitchFamily="34" charset="0"/>
              <a:buChar char="•"/>
            </a:pPr>
            <a:r>
              <a:rPr lang="de-DE" sz="1400" dirty="0">
                <a:solidFill>
                  <a:schemeClr val="tx1">
                    <a:lumMod val="85000"/>
                    <a:lumOff val="15000"/>
                  </a:schemeClr>
                </a:solidFill>
              </a:rPr>
              <a:t>Abhängigkeiten feststellen, Kernthema  festlegen &amp; darauf fokussieren</a:t>
            </a:r>
            <a:br>
              <a:rPr lang="de-DE" sz="2000" b="1" dirty="0">
                <a:solidFill>
                  <a:schemeClr val="tx1">
                    <a:lumMod val="85000"/>
                    <a:lumOff val="15000"/>
                  </a:schemeClr>
                </a:solidFill>
              </a:rPr>
            </a:br>
            <a:endParaRPr lang="de-DE" sz="2000" dirty="0">
              <a:solidFill>
                <a:schemeClr val="tx1">
                  <a:lumMod val="85000"/>
                  <a:lumOff val="15000"/>
                </a:schemeClr>
              </a:solidFill>
            </a:endParaRPr>
          </a:p>
        </p:txBody>
      </p:sp>
      <p:sp>
        <p:nvSpPr>
          <p:cNvPr id="14" name="Rectangle 30"/>
          <p:cNvSpPr>
            <a:spLocks noChangeArrowheads="1"/>
          </p:cNvSpPr>
          <p:nvPr/>
        </p:nvSpPr>
        <p:spPr bwMode="gray">
          <a:xfrm>
            <a:off x="522164" y="2802295"/>
            <a:ext cx="3456384" cy="1806575"/>
          </a:xfrm>
          <a:prstGeom prst="rect">
            <a:avLst/>
          </a:prstGeom>
          <a:noFill/>
          <a:ln>
            <a:noFill/>
          </a:ln>
          <a:effectLst/>
          <a:extLst>
            <a:ext uri="{909E8E84-426E-40DD-AFC4-6F175D3DCCD1}">
              <a14:hiddenFill xmlns:a14="http://schemas.microsoft.com/office/drawing/2010/main">
                <a:gradFill rotWithShape="1">
                  <a:gsLst>
                    <a:gs pos="0">
                      <a:srgbClr val="EAEAEA"/>
                    </a:gs>
                    <a:gs pos="100000">
                      <a:srgbClr val="FFFFFF"/>
                    </a:gs>
                  </a:gsLst>
                  <a:lin ang="5400000" scaled="1"/>
                </a:gradFill>
              </a14:hiddenFill>
            </a:ext>
            <a:ext uri="{91240B29-F687-4F45-9708-019B960494DF}">
              <a14:hiddenLine xmlns:a14="http://schemas.microsoft.com/office/drawing/2010/main" w="19050">
                <a:solidFill>
                  <a:srgbClr val="DDDDDD"/>
                </a:solidFill>
                <a:miter lim="800000"/>
                <a:headEnd/>
                <a:tailEnd/>
              </a14:hiddenLine>
            </a:ext>
            <a:ext uri="{AF507438-7753-43E0-B8FC-AC1667EBCBE1}">
              <a14:hiddenEffects xmlns:a14="http://schemas.microsoft.com/office/drawing/2010/main">
                <a:effectLst>
                  <a:outerShdw dist="71842" dir="2700000" algn="ctr" rotWithShape="0">
                    <a:srgbClr val="DDDDDD"/>
                  </a:outerShdw>
                </a:effectLst>
              </a14:hiddenEffects>
            </a:ext>
          </a:extLst>
        </p:spPr>
        <p:txBody>
          <a:bodyPr lIns="90000" tIns="54000" rIns="90000" bIns="54000"/>
          <a:lstStyle/>
          <a:p>
            <a:pPr defTabSz="801688"/>
            <a:r>
              <a:rPr lang="de-DE" sz="2000" b="1" dirty="0">
                <a:solidFill>
                  <a:schemeClr val="tx1">
                    <a:lumMod val="85000"/>
                    <a:lumOff val="15000"/>
                  </a:schemeClr>
                </a:solidFill>
              </a:rPr>
              <a:t>3) Vom Denken zum Tun </a:t>
            </a:r>
          </a:p>
          <a:p>
            <a:pPr marL="285750" indent="-285750" defTabSz="801688">
              <a:buFont typeface="Arial" panose="020B0604020202020204" pitchFamily="34" charset="0"/>
              <a:buChar char="•"/>
            </a:pPr>
            <a:r>
              <a:rPr lang="de-DE" sz="1400" dirty="0">
                <a:solidFill>
                  <a:schemeClr val="tx1">
                    <a:lumMod val="85000"/>
                    <a:lumOff val="15000"/>
                  </a:schemeClr>
                </a:solidFill>
              </a:rPr>
              <a:t>Ziel / optimalen Zustand definieren </a:t>
            </a:r>
          </a:p>
          <a:p>
            <a:pPr marL="285750" indent="-285750" defTabSz="801688">
              <a:buFont typeface="Arial" panose="020B0604020202020204" pitchFamily="34" charset="0"/>
              <a:buChar char="•"/>
            </a:pPr>
            <a:r>
              <a:rPr lang="de-DE" sz="1400" dirty="0">
                <a:solidFill>
                  <a:schemeClr val="tx1">
                    <a:lumMod val="85000"/>
                    <a:lumOff val="15000"/>
                  </a:schemeClr>
                </a:solidFill>
              </a:rPr>
              <a:t>Lösungsstrategien erarbeiten</a:t>
            </a:r>
          </a:p>
          <a:p>
            <a:pPr marL="285750" indent="-285750" defTabSz="801688">
              <a:buFont typeface="Arial" panose="020B0604020202020204" pitchFamily="34" charset="0"/>
              <a:buChar char="•"/>
            </a:pPr>
            <a:r>
              <a:rPr lang="de-DE" sz="1400" dirty="0">
                <a:solidFill>
                  <a:schemeClr val="tx1">
                    <a:lumMod val="85000"/>
                    <a:lumOff val="15000"/>
                  </a:schemeClr>
                </a:solidFill>
              </a:rPr>
              <a:t>Blockaden / Lücken beseitigen &amp; schließen, blockierende Gewohnheiten umlenken </a:t>
            </a:r>
          </a:p>
          <a:p>
            <a:pPr marL="285750" indent="-285750" defTabSz="801688">
              <a:buFont typeface="Arial" panose="020B0604020202020204" pitchFamily="34" charset="0"/>
              <a:buChar char="•"/>
            </a:pPr>
            <a:r>
              <a:rPr lang="de-DE" sz="1400" dirty="0">
                <a:solidFill>
                  <a:schemeClr val="tx1">
                    <a:lumMod val="85000"/>
                    <a:lumOff val="15000"/>
                  </a:schemeClr>
                </a:solidFill>
              </a:rPr>
              <a:t>Aktionsplan festlegen &amp; umsetzen</a:t>
            </a:r>
          </a:p>
          <a:p>
            <a:pPr defTabSz="801688"/>
            <a:endParaRPr lang="de-DE" sz="1400" dirty="0">
              <a:solidFill>
                <a:schemeClr val="tx1">
                  <a:lumMod val="85000"/>
                  <a:lumOff val="15000"/>
                </a:schemeClr>
              </a:solidFill>
            </a:endParaRPr>
          </a:p>
        </p:txBody>
      </p:sp>
      <p:pic>
        <p:nvPicPr>
          <p:cNvPr id="3" name="Grafik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06540" y="2439890"/>
            <a:ext cx="2655168" cy="2655168"/>
          </a:xfrm>
          <a:prstGeom prst="rect">
            <a:avLst/>
          </a:prstGeom>
        </p:spPr>
      </p:pic>
    </p:spTree>
    <p:extLst>
      <p:ext uri="{BB962C8B-B14F-4D97-AF65-F5344CB8AC3E}">
        <p14:creationId xmlns:p14="http://schemas.microsoft.com/office/powerpoint/2010/main" val="425620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Willkommen beim Denkzeuge Profil | Denkzeuge®-Profil - Google Chrome"/>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135070" y="2511818"/>
            <a:ext cx="6048375" cy="4149133"/>
          </a:xfrm>
          <a:prstGeom prst="rect">
            <a:avLst/>
          </a:prstGeom>
          <a:ln w="38100" cap="rnd">
            <a:noFill/>
          </a:ln>
          <a:effectLst>
            <a:innerShdw blurRad="114300">
              <a:prstClr val="black"/>
            </a:innerShdw>
          </a:effectLst>
        </p:spPr>
      </p:pic>
      <p:sp>
        <p:nvSpPr>
          <p:cNvPr id="8" name="Rechteck 7"/>
          <p:cNvSpPr/>
          <p:nvPr/>
        </p:nvSpPr>
        <p:spPr>
          <a:xfrm>
            <a:off x="0" y="828303"/>
            <a:ext cx="10693399" cy="1323439"/>
          </a:xfrm>
          <a:prstGeom prst="rect">
            <a:avLst/>
          </a:prstGeom>
        </p:spPr>
        <p:txBody>
          <a:bodyPr wrap="square">
            <a:spAutoFit/>
          </a:bodyPr>
          <a:lstStyle/>
          <a:p>
            <a:pPr algn="ctr">
              <a:buClr>
                <a:srgbClr val="9ABA0F"/>
              </a:buClr>
            </a:pPr>
            <a:r>
              <a:rPr lang="de-DE" sz="4000" dirty="0">
                <a:solidFill>
                  <a:schemeClr val="tx1">
                    <a:lumMod val="85000"/>
                    <a:lumOff val="15000"/>
                  </a:schemeClr>
                </a:solidFill>
                <a:latin typeface="Calibri" panose="020F0502020204030204" pitchFamily="34" charset="0"/>
              </a:rPr>
              <a:t>1) Reflektieren &amp; erkennen mit den </a:t>
            </a:r>
            <a:br>
              <a:rPr lang="de-DE" sz="4000" dirty="0">
                <a:solidFill>
                  <a:schemeClr val="tx1">
                    <a:lumMod val="85000"/>
                    <a:lumOff val="15000"/>
                  </a:schemeClr>
                </a:solidFill>
                <a:latin typeface="Calibri" panose="020F0502020204030204" pitchFamily="34" charset="0"/>
              </a:rPr>
            </a:br>
            <a:r>
              <a:rPr lang="de-DE" sz="4000" dirty="0">
                <a:solidFill>
                  <a:schemeClr val="tx1">
                    <a:lumMod val="85000"/>
                    <a:lumOff val="15000"/>
                  </a:schemeClr>
                </a:solidFill>
                <a:latin typeface="Calibri" panose="020F0502020204030204" pitchFamily="34" charset="0"/>
              </a:rPr>
              <a:t>Denkzeuge</a:t>
            </a:r>
            <a:r>
              <a:rPr lang="de-DE" sz="4000" baseline="30000" dirty="0">
                <a:solidFill>
                  <a:schemeClr val="tx1">
                    <a:lumMod val="85000"/>
                    <a:lumOff val="15000"/>
                  </a:schemeClr>
                </a:solidFill>
                <a:latin typeface="Calibri" panose="020F0502020204030204" pitchFamily="34" charset="0"/>
              </a:rPr>
              <a:t>® </a:t>
            </a:r>
            <a:r>
              <a:rPr lang="de-DE" sz="4000" dirty="0">
                <a:solidFill>
                  <a:schemeClr val="tx1">
                    <a:lumMod val="85000"/>
                    <a:lumOff val="15000"/>
                  </a:schemeClr>
                </a:solidFill>
                <a:latin typeface="Calibri" panose="020F0502020204030204" pitchFamily="34" charset="0"/>
              </a:rPr>
              <a:t>Sensoren</a:t>
            </a:r>
          </a:p>
        </p:txBody>
      </p:sp>
      <p:sp>
        <p:nvSpPr>
          <p:cNvPr id="39" name="Textfeld 38"/>
          <p:cNvSpPr txBox="1"/>
          <p:nvPr/>
        </p:nvSpPr>
        <p:spPr>
          <a:xfrm>
            <a:off x="4983541" y="6502706"/>
            <a:ext cx="4065520" cy="646331"/>
          </a:xfrm>
          <a:prstGeom prst="rect">
            <a:avLst/>
          </a:prstGeom>
          <a:solidFill>
            <a:srgbClr val="69B969"/>
          </a:solidFill>
        </p:spPr>
        <p:txBody>
          <a:bodyPr wrap="square" rtlCol="0">
            <a:spAutoFit/>
          </a:bodyPr>
          <a:lstStyle/>
          <a:p>
            <a:pPr algn="ctr"/>
            <a:r>
              <a:rPr lang="de-DE" sz="1200" dirty="0">
                <a:solidFill>
                  <a:prstClr val="black"/>
                </a:solidFill>
              </a:rPr>
              <a:t>0 (ganz innen) = extrem gestresst/unzufrieden</a:t>
            </a:r>
            <a:br>
              <a:rPr lang="de-DE" sz="1200" dirty="0">
                <a:solidFill>
                  <a:prstClr val="black"/>
                </a:solidFill>
              </a:rPr>
            </a:br>
            <a:r>
              <a:rPr lang="de-DE" sz="1200" dirty="0">
                <a:solidFill>
                  <a:prstClr val="black"/>
                </a:solidFill>
              </a:rPr>
              <a:t>10 (ganz außen) = null Stress/super zufrieden</a:t>
            </a:r>
          </a:p>
          <a:p>
            <a:pPr algn="ctr"/>
            <a:r>
              <a:rPr lang="de-DE" sz="1200" dirty="0">
                <a:solidFill>
                  <a:prstClr val="black"/>
                </a:solidFill>
              </a:rPr>
              <a:t>Je mehr Werte also außen liegen, umso besser Ihre Situation</a:t>
            </a:r>
          </a:p>
        </p:txBody>
      </p:sp>
      <p:cxnSp>
        <p:nvCxnSpPr>
          <p:cNvPr id="40" name="Gerade Verbindung mit Pfeil 39"/>
          <p:cNvCxnSpPr/>
          <p:nvPr/>
        </p:nvCxnSpPr>
        <p:spPr>
          <a:xfrm flipH="1">
            <a:off x="7951494" y="5076775"/>
            <a:ext cx="360040" cy="142593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2478886" y="6702762"/>
            <a:ext cx="2872061" cy="246221"/>
          </a:xfrm>
          <a:prstGeom prst="rect">
            <a:avLst/>
          </a:prstGeom>
          <a:noFill/>
        </p:spPr>
        <p:txBody>
          <a:bodyPr wrap="square" rtlCol="0">
            <a:spAutoFit/>
          </a:bodyPr>
          <a:lstStyle/>
          <a:p>
            <a:r>
              <a:rPr lang="de-DE" sz="1000" i="1" dirty="0">
                <a:solidFill>
                  <a:prstClr val="black"/>
                </a:solidFill>
              </a:rPr>
              <a:t>Alle Sensoren sind markenrechtlich geschützt</a:t>
            </a:r>
          </a:p>
        </p:txBody>
      </p:sp>
      <p:sp>
        <p:nvSpPr>
          <p:cNvPr id="43" name="Rechteck 42"/>
          <p:cNvSpPr/>
          <p:nvPr/>
        </p:nvSpPr>
        <p:spPr>
          <a:xfrm>
            <a:off x="188224" y="3492599"/>
            <a:ext cx="2160240" cy="2554545"/>
          </a:xfrm>
          <a:prstGeom prst="rect">
            <a:avLst/>
          </a:prstGeom>
        </p:spPr>
        <p:txBody>
          <a:bodyPr wrap="square">
            <a:spAutoFit/>
          </a:bodyPr>
          <a:lstStyle/>
          <a:p>
            <a:pPr>
              <a:defRPr/>
            </a:pPr>
            <a:r>
              <a:rPr lang="de-DE" sz="1000" dirty="0">
                <a:solidFill>
                  <a:schemeClr val="dk1"/>
                </a:solidFill>
              </a:rPr>
              <a:t>Mit allen Sensoren ist es möglich, schnell die aktuelle Lage zu einem speziellen </a:t>
            </a:r>
            <a:r>
              <a:rPr lang="de-DE" sz="1000" b="1" dirty="0">
                <a:solidFill>
                  <a:schemeClr val="dk1"/>
                </a:solidFill>
              </a:rPr>
              <a:t>Bereich</a:t>
            </a:r>
            <a:r>
              <a:rPr lang="de-DE" sz="1000" dirty="0">
                <a:solidFill>
                  <a:schemeClr val="dk1"/>
                </a:solidFill>
              </a:rPr>
              <a:t> zu reflektieren. Am Ende hat man einen Gesamtüberblick und die ideale Ausgangslage, seine brennenden </a:t>
            </a:r>
            <a:r>
              <a:rPr lang="de-DE" sz="1000" b="1" dirty="0">
                <a:solidFill>
                  <a:schemeClr val="dk1"/>
                </a:solidFill>
              </a:rPr>
              <a:t>Themen</a:t>
            </a:r>
            <a:r>
              <a:rPr lang="de-DE" sz="1000" dirty="0">
                <a:solidFill>
                  <a:schemeClr val="dk1"/>
                </a:solidFill>
              </a:rPr>
              <a:t> darin systematisch zu lösen. </a:t>
            </a:r>
          </a:p>
          <a:p>
            <a:pPr>
              <a:defRPr/>
            </a:pPr>
            <a:r>
              <a:rPr lang="de-DE" sz="1000" dirty="0">
                <a:solidFill>
                  <a:schemeClr val="dk1"/>
                </a:solidFill>
              </a:rPr>
              <a:t>Der Stresssensor ist unser Hauptsensor und zeigt die Zufriedenheit zu Ihrer gesamten Lebenssituation. Er wird immer zu Beginn eingesetzt.  Je nach bedarf werden weitere Sensoren zur Vertiefung genutzt (Jobsensor, Führungssensor)</a:t>
            </a:r>
          </a:p>
          <a:p>
            <a:pPr lvl="0">
              <a:defRPr/>
            </a:pPr>
            <a:endParaRPr lang="de-DE" sz="1000" dirty="0">
              <a:solidFill>
                <a:prstClr val="black"/>
              </a:solidFill>
            </a:endParaRPr>
          </a:p>
        </p:txBody>
      </p:sp>
      <p:graphicFrame>
        <p:nvGraphicFramePr>
          <p:cNvPr id="44" name="Tabelle 43"/>
          <p:cNvGraphicFramePr>
            <a:graphicFrameLocks noGrp="1"/>
          </p:cNvGraphicFramePr>
          <p:nvPr>
            <p:extLst>
              <p:ext uri="{D42A27DB-BD31-4B8C-83A1-F6EECF244321}">
                <p14:modId xmlns:p14="http://schemas.microsoft.com/office/powerpoint/2010/main" val="1024011967"/>
              </p:ext>
            </p:extLst>
          </p:nvPr>
        </p:nvGraphicFramePr>
        <p:xfrm>
          <a:off x="2478886" y="2511816"/>
          <a:ext cx="1656184" cy="4149134"/>
        </p:xfrm>
        <a:graphic>
          <a:graphicData uri="http://schemas.openxmlformats.org/drawingml/2006/table">
            <a:tbl>
              <a:tblPr firstRow="1" bandRow="1">
                <a:effectLst>
                  <a:innerShdw blurRad="114300">
                    <a:prstClr val="black"/>
                  </a:innerShdw>
                </a:effectLst>
                <a:tableStyleId>{5C22544A-7EE6-4342-B048-85BDC9FD1C3A}</a:tableStyleId>
              </a:tblPr>
              <a:tblGrid>
                <a:gridCol w="1656184">
                  <a:extLst>
                    <a:ext uri="{9D8B030D-6E8A-4147-A177-3AD203B41FA5}">
                      <a16:colId xmlns:a16="http://schemas.microsoft.com/office/drawing/2014/main" val="20000"/>
                    </a:ext>
                  </a:extLst>
                </a:gridCol>
              </a:tblGrid>
              <a:tr h="377194">
                <a:tc>
                  <a:txBody>
                    <a:bodyPr/>
                    <a:lstStyle/>
                    <a:p>
                      <a:r>
                        <a:rPr lang="en-US" sz="1200" b="0" dirty="0" err="1">
                          <a:solidFill>
                            <a:schemeClr val="bg1"/>
                          </a:solidFill>
                        </a:rPr>
                        <a:t>Stresssensor</a:t>
                      </a:r>
                      <a:endParaRPr lang="de-DE"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ABA0F"/>
                    </a:solidFill>
                  </a:tcPr>
                </a:tc>
                <a:extLst>
                  <a:ext uri="{0D108BD9-81ED-4DB2-BD59-A6C34878D82A}">
                    <a16:rowId xmlns:a16="http://schemas.microsoft.com/office/drawing/2014/main" val="10000"/>
                  </a:ext>
                </a:extLst>
              </a:tr>
              <a:tr h="377194">
                <a:tc>
                  <a:txBody>
                    <a:bodyPr/>
                    <a:lstStyle/>
                    <a:p>
                      <a:r>
                        <a:rPr lang="en-US" sz="1200" b="0" dirty="0" err="1">
                          <a:solidFill>
                            <a:schemeClr val="bg1"/>
                          </a:solidFill>
                        </a:rPr>
                        <a:t>Transformationssensor</a:t>
                      </a:r>
                      <a:endParaRPr lang="de-DE"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163"/>
                    </a:solidFill>
                  </a:tcPr>
                </a:tc>
                <a:extLst>
                  <a:ext uri="{0D108BD9-81ED-4DB2-BD59-A6C34878D82A}">
                    <a16:rowId xmlns:a16="http://schemas.microsoft.com/office/drawing/2014/main" val="10001"/>
                  </a:ext>
                </a:extLst>
              </a:tr>
              <a:tr h="377194">
                <a:tc>
                  <a:txBody>
                    <a:bodyPr/>
                    <a:lstStyle/>
                    <a:p>
                      <a:r>
                        <a:rPr lang="en-US" sz="1200" b="0" dirty="0" err="1">
                          <a:solidFill>
                            <a:schemeClr val="bg1"/>
                          </a:solidFill>
                        </a:rPr>
                        <a:t>Gesundheitssensor</a:t>
                      </a:r>
                      <a:endParaRPr lang="de-DE"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795"/>
                    </a:solidFill>
                  </a:tcPr>
                </a:tc>
                <a:extLst>
                  <a:ext uri="{0D108BD9-81ED-4DB2-BD59-A6C34878D82A}">
                    <a16:rowId xmlns:a16="http://schemas.microsoft.com/office/drawing/2014/main" val="10002"/>
                  </a:ext>
                </a:extLst>
              </a:tr>
              <a:tr h="377194">
                <a:tc>
                  <a:txBody>
                    <a:bodyPr/>
                    <a:lstStyle/>
                    <a:p>
                      <a:r>
                        <a:rPr lang="en-US" sz="1200" b="0" dirty="0" err="1">
                          <a:solidFill>
                            <a:schemeClr val="bg1"/>
                          </a:solidFill>
                        </a:rPr>
                        <a:t>Führungssensor</a:t>
                      </a:r>
                      <a:endParaRPr lang="de-DE"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9B4"/>
                    </a:solidFill>
                  </a:tcPr>
                </a:tc>
                <a:extLst>
                  <a:ext uri="{0D108BD9-81ED-4DB2-BD59-A6C34878D82A}">
                    <a16:rowId xmlns:a16="http://schemas.microsoft.com/office/drawing/2014/main" val="10003"/>
                  </a:ext>
                </a:extLst>
              </a:tr>
              <a:tr h="377194">
                <a:tc>
                  <a:txBody>
                    <a:bodyPr/>
                    <a:lstStyle/>
                    <a:p>
                      <a:r>
                        <a:rPr lang="en-US" sz="1200" b="0" dirty="0" err="1">
                          <a:solidFill>
                            <a:schemeClr val="bg1"/>
                          </a:solidFill>
                        </a:rPr>
                        <a:t>Teamsensor</a:t>
                      </a:r>
                      <a:endParaRPr lang="de-DE"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9AA"/>
                    </a:solidFill>
                  </a:tcPr>
                </a:tc>
                <a:extLst>
                  <a:ext uri="{0D108BD9-81ED-4DB2-BD59-A6C34878D82A}">
                    <a16:rowId xmlns:a16="http://schemas.microsoft.com/office/drawing/2014/main" val="10004"/>
                  </a:ext>
                </a:extLst>
              </a:tr>
              <a:tr h="377194">
                <a:tc>
                  <a:txBody>
                    <a:bodyPr/>
                    <a:lstStyle/>
                    <a:p>
                      <a:r>
                        <a:rPr lang="en-US" sz="1200" b="0" dirty="0" err="1">
                          <a:solidFill>
                            <a:schemeClr val="bg1"/>
                          </a:solidFill>
                        </a:rPr>
                        <a:t>Finanzsensor</a:t>
                      </a:r>
                      <a:endParaRPr lang="de-DE"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882"/>
                    </a:solidFill>
                  </a:tcPr>
                </a:tc>
                <a:extLst>
                  <a:ext uri="{0D108BD9-81ED-4DB2-BD59-A6C34878D82A}">
                    <a16:rowId xmlns:a16="http://schemas.microsoft.com/office/drawing/2014/main" val="10005"/>
                  </a:ext>
                </a:extLst>
              </a:tr>
              <a:tr h="377194">
                <a:tc>
                  <a:txBody>
                    <a:bodyPr/>
                    <a:lstStyle/>
                    <a:p>
                      <a:r>
                        <a:rPr lang="de-DE" sz="1200" b="0" dirty="0" err="1">
                          <a:solidFill>
                            <a:schemeClr val="bg1"/>
                          </a:solidFill>
                        </a:rPr>
                        <a:t>Resilienzsensor</a:t>
                      </a:r>
                      <a:endParaRPr lang="de-DE"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005B"/>
                    </a:solidFill>
                  </a:tcPr>
                </a:tc>
                <a:extLst>
                  <a:ext uri="{0D108BD9-81ED-4DB2-BD59-A6C34878D82A}">
                    <a16:rowId xmlns:a16="http://schemas.microsoft.com/office/drawing/2014/main" val="10006"/>
                  </a:ext>
                </a:extLst>
              </a:tr>
              <a:tr h="377194">
                <a:tc>
                  <a:txBody>
                    <a:bodyPr/>
                    <a:lstStyle/>
                    <a:p>
                      <a:r>
                        <a:rPr lang="en-US" sz="1200" b="0" dirty="0" err="1">
                          <a:solidFill>
                            <a:schemeClr val="bg1"/>
                          </a:solidFill>
                        </a:rPr>
                        <a:t>Partnersensor</a:t>
                      </a:r>
                      <a:endParaRPr lang="de-DE" sz="12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071E"/>
                    </a:solidFill>
                  </a:tcPr>
                </a:tc>
                <a:extLst>
                  <a:ext uri="{0D108BD9-81ED-4DB2-BD59-A6C34878D82A}">
                    <a16:rowId xmlns:a16="http://schemas.microsoft.com/office/drawing/2014/main" val="10007"/>
                  </a:ext>
                </a:extLst>
              </a:tr>
              <a:tr h="377194">
                <a:tc>
                  <a:txBody>
                    <a:bodyPr/>
                    <a:lstStyle/>
                    <a:p>
                      <a:r>
                        <a:rPr lang="en-US" sz="1200" b="0" dirty="0" err="1">
                          <a:solidFill>
                            <a:schemeClr val="tx1"/>
                          </a:solidFill>
                        </a:rPr>
                        <a:t>Kundenservicesensor</a:t>
                      </a:r>
                      <a:endParaRPr lang="de-DE"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9200"/>
                    </a:solidFill>
                  </a:tcPr>
                </a:tc>
                <a:extLst>
                  <a:ext uri="{0D108BD9-81ED-4DB2-BD59-A6C34878D82A}">
                    <a16:rowId xmlns:a16="http://schemas.microsoft.com/office/drawing/2014/main" val="10008"/>
                  </a:ext>
                </a:extLst>
              </a:tr>
              <a:tr h="377194">
                <a:tc>
                  <a:txBody>
                    <a:bodyPr/>
                    <a:lstStyle/>
                    <a:p>
                      <a:r>
                        <a:rPr lang="en-US" sz="1200" b="0" dirty="0" err="1">
                          <a:solidFill>
                            <a:schemeClr val="tx1"/>
                          </a:solidFill>
                        </a:rPr>
                        <a:t>Jobsensor</a:t>
                      </a:r>
                      <a:endParaRPr lang="de-DE"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BB00"/>
                    </a:solidFill>
                  </a:tcPr>
                </a:tc>
                <a:extLst>
                  <a:ext uri="{0D108BD9-81ED-4DB2-BD59-A6C34878D82A}">
                    <a16:rowId xmlns:a16="http://schemas.microsoft.com/office/drawing/2014/main" val="10009"/>
                  </a:ext>
                </a:extLst>
              </a:tr>
              <a:tr h="377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mn-lt"/>
                          <a:ea typeface="+mn-ea"/>
                          <a:cs typeface="+mn-cs"/>
                        </a:rPr>
                        <a:t>Konfliktsensor</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900"/>
                    </a:solidFill>
                  </a:tcPr>
                </a:tc>
                <a:extLst>
                  <a:ext uri="{0D108BD9-81ED-4DB2-BD59-A6C34878D82A}">
                    <a16:rowId xmlns:a16="http://schemas.microsoft.com/office/drawing/2014/main" val="10010"/>
                  </a:ext>
                </a:extLst>
              </a:tr>
            </a:tbl>
          </a:graphicData>
        </a:graphic>
      </p:graphicFrame>
      <p:sp>
        <p:nvSpPr>
          <p:cNvPr id="2" name="Foliennummernplatzhalter 1"/>
          <p:cNvSpPr>
            <a:spLocks noGrp="1"/>
          </p:cNvSpPr>
          <p:nvPr>
            <p:ph type="sldNum" sz="quarter" idx="4294967295"/>
          </p:nvPr>
        </p:nvSpPr>
        <p:spPr>
          <a:xfrm>
            <a:off x="8197850" y="7008813"/>
            <a:ext cx="2495550" cy="401637"/>
          </a:xfrm>
        </p:spPr>
        <p:txBody>
          <a:bodyPr/>
          <a:lstStyle/>
          <a:p>
            <a:fld id="{EADE7588-78E0-436B-9483-5E4E4A76566E}" type="slidenum">
              <a:rPr lang="de-DE" smtClean="0"/>
              <a:t>4</a:t>
            </a:fld>
            <a:endParaRPr lang="de-DE" dirty="0"/>
          </a:p>
        </p:txBody>
      </p:sp>
      <p:sp>
        <p:nvSpPr>
          <p:cNvPr id="4" name="Rechteck 3"/>
          <p:cNvSpPr/>
          <p:nvPr/>
        </p:nvSpPr>
        <p:spPr>
          <a:xfrm>
            <a:off x="6581855" y="2265597"/>
            <a:ext cx="647934" cy="246221"/>
          </a:xfrm>
          <a:prstGeom prst="rect">
            <a:avLst/>
          </a:prstGeom>
          <a:solidFill>
            <a:schemeClr val="tx1">
              <a:lumMod val="75000"/>
              <a:lumOff val="25000"/>
            </a:schemeClr>
          </a:solidFill>
        </p:spPr>
        <p:txBody>
          <a:bodyPr wrap="none">
            <a:spAutoFit/>
          </a:bodyPr>
          <a:lstStyle/>
          <a:p>
            <a:r>
              <a:rPr lang="de-DE" sz="1000" b="1" dirty="0">
                <a:solidFill>
                  <a:schemeClr val="bg1"/>
                </a:solidFill>
              </a:rPr>
              <a:t>Themen</a:t>
            </a:r>
            <a:r>
              <a:rPr lang="de-DE" sz="1000" dirty="0">
                <a:solidFill>
                  <a:schemeClr val="bg1"/>
                </a:solidFill>
              </a:rPr>
              <a:t> </a:t>
            </a:r>
            <a:endParaRPr lang="de-DE" dirty="0">
              <a:solidFill>
                <a:schemeClr val="bg1"/>
              </a:solidFill>
            </a:endParaRPr>
          </a:p>
        </p:txBody>
      </p:sp>
      <p:sp>
        <p:nvSpPr>
          <p:cNvPr id="13" name="Rechteck 12"/>
          <p:cNvSpPr/>
          <p:nvPr/>
        </p:nvSpPr>
        <p:spPr>
          <a:xfrm>
            <a:off x="2478886" y="2257468"/>
            <a:ext cx="647934" cy="246221"/>
          </a:xfrm>
          <a:prstGeom prst="rect">
            <a:avLst/>
          </a:prstGeom>
          <a:solidFill>
            <a:schemeClr val="tx1">
              <a:lumMod val="75000"/>
              <a:lumOff val="25000"/>
            </a:schemeClr>
          </a:solidFill>
        </p:spPr>
        <p:txBody>
          <a:bodyPr wrap="none">
            <a:spAutoFit/>
          </a:bodyPr>
          <a:lstStyle/>
          <a:p>
            <a:r>
              <a:rPr lang="de-DE" sz="1000" b="1" dirty="0">
                <a:solidFill>
                  <a:schemeClr val="bg1"/>
                </a:solidFill>
              </a:rPr>
              <a:t>Bereiche</a:t>
            </a:r>
            <a:endParaRPr lang="de-DE" dirty="0">
              <a:solidFill>
                <a:schemeClr val="bg1"/>
              </a:solidFill>
            </a:endParaRPr>
          </a:p>
        </p:txBody>
      </p:sp>
      <p:sp>
        <p:nvSpPr>
          <p:cNvPr id="5" name="Ellipse 4"/>
          <p:cNvSpPr/>
          <p:nvPr/>
        </p:nvSpPr>
        <p:spPr>
          <a:xfrm>
            <a:off x="7016301" y="2844527"/>
            <a:ext cx="1223225" cy="3600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4" name="Gerade Verbindung mit Pfeil 13"/>
          <p:cNvCxnSpPr/>
          <p:nvPr/>
        </p:nvCxnSpPr>
        <p:spPr>
          <a:xfrm>
            <a:off x="6901943" y="2511818"/>
            <a:ext cx="725970" cy="332709"/>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6637323" y="3961139"/>
            <a:ext cx="36004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flipV="1">
            <a:off x="6997363" y="3882902"/>
            <a:ext cx="637637" cy="7823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7606152" y="3890382"/>
            <a:ext cx="77833" cy="56946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7683985" y="4461882"/>
            <a:ext cx="615043" cy="6293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7156028" y="5047674"/>
            <a:ext cx="1143000" cy="455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6176314" y="3961139"/>
            <a:ext cx="461009" cy="1013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5816274" y="4064554"/>
            <a:ext cx="360040" cy="39529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5332671" y="4461882"/>
            <a:ext cx="483603" cy="63477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5332671" y="5093254"/>
            <a:ext cx="854529" cy="23200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6176314" y="5325259"/>
            <a:ext cx="408214" cy="2340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6584528" y="5559302"/>
            <a:ext cx="45175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7036285" y="5047674"/>
            <a:ext cx="124805" cy="5116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8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Calibri" panose="020F0502020204030204" pitchFamily="34" charset="0"/>
              </a:rPr>
              <a:t>2) Verstehen &amp; analysieren mit den </a:t>
            </a:r>
            <a:br>
              <a:rPr lang="de-DE" dirty="0">
                <a:latin typeface="Calibri" panose="020F0502020204030204" pitchFamily="34" charset="0"/>
              </a:rPr>
            </a:br>
            <a:r>
              <a:rPr lang="de-DE" dirty="0">
                <a:latin typeface="Calibri" panose="020F0502020204030204" pitchFamily="34" charset="0"/>
              </a:rPr>
              <a:t>inneren Motiven</a:t>
            </a:r>
          </a:p>
        </p:txBody>
      </p:sp>
      <p:sp>
        <p:nvSpPr>
          <p:cNvPr id="5" name="Rechteck 4"/>
          <p:cNvSpPr/>
          <p:nvPr/>
        </p:nvSpPr>
        <p:spPr>
          <a:xfrm>
            <a:off x="1170236" y="5787563"/>
            <a:ext cx="2304256" cy="369332"/>
          </a:xfrm>
          <a:prstGeom prst="rect">
            <a:avLst/>
          </a:prstGeom>
        </p:spPr>
        <p:txBody>
          <a:bodyPr wrap="square">
            <a:spAutoFit/>
          </a:bodyPr>
          <a:lstStyle/>
          <a:p>
            <a:pPr algn="r"/>
            <a:r>
              <a:rPr lang="de-DE" sz="1800" dirty="0">
                <a:solidFill>
                  <a:schemeClr val="tx1">
                    <a:lumMod val="85000"/>
                    <a:lumOff val="15000"/>
                  </a:schemeClr>
                </a:solidFill>
              </a:rPr>
              <a:t>Ästhetik/Schönheit</a:t>
            </a:r>
          </a:p>
        </p:txBody>
      </p:sp>
      <p:sp>
        <p:nvSpPr>
          <p:cNvPr id="6" name="Rechteck 5"/>
          <p:cNvSpPr/>
          <p:nvPr/>
        </p:nvSpPr>
        <p:spPr>
          <a:xfrm>
            <a:off x="162124" y="5283507"/>
            <a:ext cx="3122240" cy="369332"/>
          </a:xfrm>
          <a:prstGeom prst="rect">
            <a:avLst/>
          </a:prstGeom>
        </p:spPr>
        <p:txBody>
          <a:bodyPr wrap="square">
            <a:spAutoFit/>
          </a:bodyPr>
          <a:lstStyle/>
          <a:p>
            <a:pPr algn="r"/>
            <a:r>
              <a:rPr lang="de-DE" sz="1800" dirty="0">
                <a:solidFill>
                  <a:schemeClr val="tx1">
                    <a:lumMod val="85000"/>
                    <a:lumOff val="15000"/>
                  </a:schemeClr>
                </a:solidFill>
              </a:rPr>
              <a:t>Bestätigung</a:t>
            </a:r>
          </a:p>
        </p:txBody>
      </p:sp>
      <p:sp>
        <p:nvSpPr>
          <p:cNvPr id="7" name="Rechteck 6"/>
          <p:cNvSpPr/>
          <p:nvPr/>
        </p:nvSpPr>
        <p:spPr>
          <a:xfrm>
            <a:off x="546175" y="4788743"/>
            <a:ext cx="2288207" cy="369332"/>
          </a:xfrm>
          <a:prstGeom prst="rect">
            <a:avLst/>
          </a:prstGeom>
        </p:spPr>
        <p:txBody>
          <a:bodyPr wrap="square">
            <a:spAutoFit/>
          </a:bodyPr>
          <a:lstStyle/>
          <a:p>
            <a:pPr algn="r"/>
            <a:r>
              <a:rPr lang="de-DE" sz="1800" dirty="0">
                <a:solidFill>
                  <a:schemeClr val="tx1">
                    <a:lumMod val="85000"/>
                    <a:lumOff val="15000"/>
                  </a:schemeClr>
                </a:solidFill>
              </a:rPr>
              <a:t>Bewahren/Tradition</a:t>
            </a:r>
          </a:p>
        </p:txBody>
      </p:sp>
      <p:sp>
        <p:nvSpPr>
          <p:cNvPr id="8" name="Rechteck 7"/>
          <p:cNvSpPr/>
          <p:nvPr/>
        </p:nvSpPr>
        <p:spPr>
          <a:xfrm>
            <a:off x="406054" y="4284687"/>
            <a:ext cx="2276350" cy="369332"/>
          </a:xfrm>
          <a:prstGeom prst="rect">
            <a:avLst/>
          </a:prstGeom>
        </p:spPr>
        <p:txBody>
          <a:bodyPr wrap="square">
            <a:spAutoFit/>
          </a:bodyPr>
          <a:lstStyle/>
          <a:p>
            <a:pPr algn="r"/>
            <a:r>
              <a:rPr lang="de-DE" sz="1800" dirty="0">
                <a:solidFill>
                  <a:schemeClr val="tx1">
                    <a:lumMod val="85000"/>
                    <a:lumOff val="15000"/>
                  </a:schemeClr>
                </a:solidFill>
              </a:rPr>
              <a:t>Bewegung/Aktivität</a:t>
            </a:r>
          </a:p>
        </p:txBody>
      </p:sp>
      <p:sp>
        <p:nvSpPr>
          <p:cNvPr id="9" name="Rechteck 8"/>
          <p:cNvSpPr/>
          <p:nvPr/>
        </p:nvSpPr>
        <p:spPr>
          <a:xfrm>
            <a:off x="386110" y="3780631"/>
            <a:ext cx="2304256" cy="369332"/>
          </a:xfrm>
          <a:prstGeom prst="rect">
            <a:avLst/>
          </a:prstGeom>
        </p:spPr>
        <p:txBody>
          <a:bodyPr wrap="square">
            <a:spAutoFit/>
          </a:bodyPr>
          <a:lstStyle/>
          <a:p>
            <a:pPr algn="r"/>
            <a:r>
              <a:rPr lang="de-DE" sz="1800" dirty="0">
                <a:solidFill>
                  <a:schemeClr val="tx1">
                    <a:lumMod val="85000"/>
                    <a:lumOff val="15000"/>
                  </a:schemeClr>
                </a:solidFill>
              </a:rPr>
              <a:t>Einfluss/Macht</a:t>
            </a:r>
          </a:p>
        </p:txBody>
      </p:sp>
      <p:sp>
        <p:nvSpPr>
          <p:cNvPr id="10" name="Rechteck 9"/>
          <p:cNvSpPr/>
          <p:nvPr/>
        </p:nvSpPr>
        <p:spPr>
          <a:xfrm>
            <a:off x="954212" y="6291619"/>
            <a:ext cx="2952328" cy="369332"/>
          </a:xfrm>
          <a:prstGeom prst="rect">
            <a:avLst/>
          </a:prstGeom>
        </p:spPr>
        <p:txBody>
          <a:bodyPr wrap="square">
            <a:spAutoFit/>
          </a:bodyPr>
          <a:lstStyle/>
          <a:p>
            <a:pPr algn="r"/>
            <a:r>
              <a:rPr lang="de-DE" sz="1800" dirty="0">
                <a:solidFill>
                  <a:schemeClr val="tx1">
                    <a:lumMod val="85000"/>
                    <a:lumOff val="15000"/>
                  </a:schemeClr>
                </a:solidFill>
              </a:rPr>
              <a:t>Abenteuerlust/Belastbarkeit</a:t>
            </a:r>
          </a:p>
        </p:txBody>
      </p:sp>
      <p:sp>
        <p:nvSpPr>
          <p:cNvPr id="11" name="Rechteck 10"/>
          <p:cNvSpPr/>
          <p:nvPr/>
        </p:nvSpPr>
        <p:spPr>
          <a:xfrm>
            <a:off x="530126" y="3339291"/>
            <a:ext cx="2304256" cy="369332"/>
          </a:xfrm>
          <a:prstGeom prst="rect">
            <a:avLst/>
          </a:prstGeom>
        </p:spPr>
        <p:txBody>
          <a:bodyPr wrap="square">
            <a:spAutoFit/>
          </a:bodyPr>
          <a:lstStyle/>
          <a:p>
            <a:pPr algn="r"/>
            <a:r>
              <a:rPr lang="de-DE" sz="1800" dirty="0">
                <a:solidFill>
                  <a:schemeClr val="tx1">
                    <a:lumMod val="85000"/>
                    <a:lumOff val="15000"/>
                  </a:schemeClr>
                </a:solidFill>
              </a:rPr>
              <a:t>Familie</a:t>
            </a:r>
          </a:p>
        </p:txBody>
      </p:sp>
      <p:sp>
        <p:nvSpPr>
          <p:cNvPr id="12" name="Rechteck 11"/>
          <p:cNvSpPr/>
          <p:nvPr/>
        </p:nvSpPr>
        <p:spPr>
          <a:xfrm>
            <a:off x="782154" y="2907243"/>
            <a:ext cx="2304256" cy="369332"/>
          </a:xfrm>
          <a:prstGeom prst="rect">
            <a:avLst/>
          </a:prstGeom>
        </p:spPr>
        <p:txBody>
          <a:bodyPr wrap="square">
            <a:spAutoFit/>
          </a:bodyPr>
          <a:lstStyle/>
          <a:p>
            <a:pPr algn="r"/>
            <a:r>
              <a:rPr lang="de-DE" sz="1800" dirty="0">
                <a:solidFill>
                  <a:schemeClr val="tx1">
                    <a:lumMod val="85000"/>
                    <a:lumOff val="15000"/>
                  </a:schemeClr>
                </a:solidFill>
              </a:rPr>
              <a:t>Finanzielle Sicherheit</a:t>
            </a:r>
          </a:p>
        </p:txBody>
      </p:sp>
      <p:sp>
        <p:nvSpPr>
          <p:cNvPr id="13" name="Rechteck 12"/>
          <p:cNvSpPr/>
          <p:nvPr/>
        </p:nvSpPr>
        <p:spPr>
          <a:xfrm>
            <a:off x="1052116" y="2475195"/>
            <a:ext cx="2304256" cy="369332"/>
          </a:xfrm>
          <a:prstGeom prst="rect">
            <a:avLst/>
          </a:prstGeom>
        </p:spPr>
        <p:txBody>
          <a:bodyPr wrap="square">
            <a:spAutoFit/>
          </a:bodyPr>
          <a:lstStyle/>
          <a:p>
            <a:pPr algn="r"/>
            <a:r>
              <a:rPr lang="de-DE" sz="1800" dirty="0">
                <a:solidFill>
                  <a:schemeClr val="tx1">
                    <a:lumMod val="85000"/>
                    <a:lumOff val="15000"/>
                  </a:schemeClr>
                </a:solidFill>
              </a:rPr>
              <a:t>Genuss</a:t>
            </a:r>
          </a:p>
        </p:txBody>
      </p:sp>
      <p:sp>
        <p:nvSpPr>
          <p:cNvPr id="14" name="Rechteck 13"/>
          <p:cNvSpPr/>
          <p:nvPr/>
        </p:nvSpPr>
        <p:spPr>
          <a:xfrm>
            <a:off x="1466230" y="2043147"/>
            <a:ext cx="2304256" cy="369332"/>
          </a:xfrm>
          <a:prstGeom prst="rect">
            <a:avLst/>
          </a:prstGeom>
        </p:spPr>
        <p:txBody>
          <a:bodyPr wrap="square">
            <a:spAutoFit/>
          </a:bodyPr>
          <a:lstStyle/>
          <a:p>
            <a:pPr algn="r"/>
            <a:r>
              <a:rPr lang="de-DE" sz="1800" dirty="0">
                <a:solidFill>
                  <a:schemeClr val="tx1">
                    <a:lumMod val="85000"/>
                    <a:lumOff val="15000"/>
                  </a:schemeClr>
                </a:solidFill>
              </a:rPr>
              <a:t>Gerechtigkeit</a:t>
            </a:r>
          </a:p>
        </p:txBody>
      </p:sp>
      <p:sp>
        <p:nvSpPr>
          <p:cNvPr id="15" name="Rechteck 14"/>
          <p:cNvSpPr/>
          <p:nvPr/>
        </p:nvSpPr>
        <p:spPr>
          <a:xfrm>
            <a:off x="7034424" y="2043147"/>
            <a:ext cx="2304256" cy="369332"/>
          </a:xfrm>
          <a:prstGeom prst="rect">
            <a:avLst/>
          </a:prstGeom>
        </p:spPr>
        <p:txBody>
          <a:bodyPr wrap="square">
            <a:spAutoFit/>
          </a:bodyPr>
          <a:lstStyle/>
          <a:p>
            <a:r>
              <a:rPr lang="de-DE" sz="1800" dirty="0">
                <a:solidFill>
                  <a:schemeClr val="tx1">
                    <a:lumMod val="85000"/>
                    <a:lumOff val="15000"/>
                  </a:schemeClr>
                </a:solidFill>
              </a:rPr>
              <a:t>Geselligkeit</a:t>
            </a:r>
          </a:p>
        </p:txBody>
      </p:sp>
      <p:sp>
        <p:nvSpPr>
          <p:cNvPr id="16" name="Rechteck 15"/>
          <p:cNvSpPr/>
          <p:nvPr/>
        </p:nvSpPr>
        <p:spPr>
          <a:xfrm>
            <a:off x="7353102" y="2501042"/>
            <a:ext cx="2304256" cy="369332"/>
          </a:xfrm>
          <a:prstGeom prst="rect">
            <a:avLst/>
          </a:prstGeom>
        </p:spPr>
        <p:txBody>
          <a:bodyPr wrap="square">
            <a:spAutoFit/>
          </a:bodyPr>
          <a:lstStyle/>
          <a:p>
            <a:r>
              <a:rPr lang="de-DE" sz="1800" dirty="0">
                <a:solidFill>
                  <a:schemeClr val="tx1">
                    <a:lumMod val="85000"/>
                    <a:lumOff val="15000"/>
                  </a:schemeClr>
                </a:solidFill>
              </a:rPr>
              <a:t>Gesundheit</a:t>
            </a:r>
          </a:p>
        </p:txBody>
      </p:sp>
      <p:sp>
        <p:nvSpPr>
          <p:cNvPr id="17" name="Rechteck 16"/>
          <p:cNvSpPr/>
          <p:nvPr/>
        </p:nvSpPr>
        <p:spPr>
          <a:xfrm>
            <a:off x="7706854" y="2907243"/>
            <a:ext cx="2304256" cy="369332"/>
          </a:xfrm>
          <a:prstGeom prst="rect">
            <a:avLst/>
          </a:prstGeom>
        </p:spPr>
        <p:txBody>
          <a:bodyPr wrap="square">
            <a:spAutoFit/>
          </a:bodyPr>
          <a:lstStyle/>
          <a:p>
            <a:r>
              <a:rPr lang="de-DE" sz="1800" dirty="0">
                <a:solidFill>
                  <a:schemeClr val="tx1">
                    <a:lumMod val="85000"/>
                    <a:lumOff val="15000"/>
                  </a:schemeClr>
                </a:solidFill>
              </a:rPr>
              <a:t>Harmonie</a:t>
            </a:r>
          </a:p>
        </p:txBody>
      </p:sp>
      <p:sp>
        <p:nvSpPr>
          <p:cNvPr id="18" name="Rechteck 17"/>
          <p:cNvSpPr/>
          <p:nvPr/>
        </p:nvSpPr>
        <p:spPr>
          <a:xfrm>
            <a:off x="7898520" y="3339291"/>
            <a:ext cx="2304256" cy="369332"/>
          </a:xfrm>
          <a:prstGeom prst="rect">
            <a:avLst/>
          </a:prstGeom>
        </p:spPr>
        <p:txBody>
          <a:bodyPr wrap="square">
            <a:spAutoFit/>
          </a:bodyPr>
          <a:lstStyle/>
          <a:p>
            <a:r>
              <a:rPr lang="de-DE" sz="1800" dirty="0">
                <a:solidFill>
                  <a:schemeClr val="tx1">
                    <a:lumMod val="85000"/>
                    <a:lumOff val="15000"/>
                  </a:schemeClr>
                </a:solidFill>
              </a:rPr>
              <a:t>Hilfsbereitschaft</a:t>
            </a:r>
          </a:p>
        </p:txBody>
      </p:sp>
      <p:sp>
        <p:nvSpPr>
          <p:cNvPr id="19" name="Rechteck 18"/>
          <p:cNvSpPr/>
          <p:nvPr/>
        </p:nvSpPr>
        <p:spPr>
          <a:xfrm>
            <a:off x="8042536" y="3780631"/>
            <a:ext cx="2304256" cy="369332"/>
          </a:xfrm>
          <a:prstGeom prst="rect">
            <a:avLst/>
          </a:prstGeom>
        </p:spPr>
        <p:txBody>
          <a:bodyPr wrap="square">
            <a:spAutoFit/>
          </a:bodyPr>
          <a:lstStyle/>
          <a:p>
            <a:r>
              <a:rPr lang="de-DE" sz="1800" dirty="0">
                <a:solidFill>
                  <a:schemeClr val="tx1">
                    <a:lumMod val="85000"/>
                    <a:lumOff val="15000"/>
                  </a:schemeClr>
                </a:solidFill>
              </a:rPr>
              <a:t>Ordnung/Struktur</a:t>
            </a:r>
          </a:p>
        </p:txBody>
      </p:sp>
      <p:sp>
        <p:nvSpPr>
          <p:cNvPr id="20" name="Rechteck 19"/>
          <p:cNvSpPr/>
          <p:nvPr/>
        </p:nvSpPr>
        <p:spPr>
          <a:xfrm>
            <a:off x="8083004" y="4304690"/>
            <a:ext cx="2304256" cy="369332"/>
          </a:xfrm>
          <a:prstGeom prst="rect">
            <a:avLst/>
          </a:prstGeom>
        </p:spPr>
        <p:txBody>
          <a:bodyPr wrap="square">
            <a:spAutoFit/>
          </a:bodyPr>
          <a:lstStyle/>
          <a:p>
            <a:r>
              <a:rPr lang="de-DE" sz="1800" dirty="0">
                <a:solidFill>
                  <a:schemeClr val="tx1">
                    <a:lumMod val="85000"/>
                    <a:lumOff val="15000"/>
                  </a:schemeClr>
                </a:solidFill>
              </a:rPr>
              <a:t>Perfektionismus</a:t>
            </a:r>
          </a:p>
        </p:txBody>
      </p:sp>
      <p:sp>
        <p:nvSpPr>
          <p:cNvPr id="21" name="Rechteck 20"/>
          <p:cNvSpPr/>
          <p:nvPr/>
        </p:nvSpPr>
        <p:spPr>
          <a:xfrm>
            <a:off x="7794972" y="4791769"/>
            <a:ext cx="2722872" cy="369332"/>
          </a:xfrm>
          <a:prstGeom prst="rect">
            <a:avLst/>
          </a:prstGeom>
        </p:spPr>
        <p:txBody>
          <a:bodyPr wrap="square">
            <a:spAutoFit/>
          </a:bodyPr>
          <a:lstStyle/>
          <a:p>
            <a:r>
              <a:rPr lang="de-DE" sz="1800" dirty="0">
                <a:solidFill>
                  <a:schemeClr val="tx1">
                    <a:lumMod val="85000"/>
                    <a:lumOff val="15000"/>
                  </a:schemeClr>
                </a:solidFill>
              </a:rPr>
              <a:t>Sichtbarkeit/Außenwirkung</a:t>
            </a:r>
          </a:p>
        </p:txBody>
      </p:sp>
      <p:sp>
        <p:nvSpPr>
          <p:cNvPr id="22" name="Rechteck 21"/>
          <p:cNvSpPr/>
          <p:nvPr/>
        </p:nvSpPr>
        <p:spPr>
          <a:xfrm>
            <a:off x="7722964" y="5283507"/>
            <a:ext cx="2304256" cy="369332"/>
          </a:xfrm>
          <a:prstGeom prst="rect">
            <a:avLst/>
          </a:prstGeom>
        </p:spPr>
        <p:txBody>
          <a:bodyPr wrap="square">
            <a:spAutoFit/>
          </a:bodyPr>
          <a:lstStyle/>
          <a:p>
            <a:r>
              <a:rPr lang="de-DE" sz="1800" dirty="0">
                <a:solidFill>
                  <a:schemeClr val="tx1">
                    <a:lumMod val="85000"/>
                    <a:lumOff val="15000"/>
                  </a:schemeClr>
                </a:solidFill>
              </a:rPr>
              <a:t>Unabhängigkeit</a:t>
            </a:r>
          </a:p>
        </p:txBody>
      </p:sp>
      <p:sp>
        <p:nvSpPr>
          <p:cNvPr id="23" name="Rechteck 22"/>
          <p:cNvSpPr/>
          <p:nvPr/>
        </p:nvSpPr>
        <p:spPr>
          <a:xfrm>
            <a:off x="7434932" y="5718797"/>
            <a:ext cx="2304256" cy="369332"/>
          </a:xfrm>
          <a:prstGeom prst="rect">
            <a:avLst/>
          </a:prstGeom>
        </p:spPr>
        <p:txBody>
          <a:bodyPr wrap="square">
            <a:spAutoFit/>
          </a:bodyPr>
          <a:lstStyle/>
          <a:p>
            <a:r>
              <a:rPr lang="de-DE" sz="1800" dirty="0">
                <a:solidFill>
                  <a:schemeClr val="tx1">
                    <a:lumMod val="85000"/>
                    <a:lumOff val="15000"/>
                  </a:schemeClr>
                </a:solidFill>
              </a:rPr>
              <a:t>Wettbewerb</a:t>
            </a:r>
          </a:p>
        </p:txBody>
      </p:sp>
      <p:sp>
        <p:nvSpPr>
          <p:cNvPr id="24" name="Rechteck 23"/>
          <p:cNvSpPr/>
          <p:nvPr/>
        </p:nvSpPr>
        <p:spPr>
          <a:xfrm>
            <a:off x="6930876" y="6233534"/>
            <a:ext cx="3060340" cy="369332"/>
          </a:xfrm>
          <a:prstGeom prst="rect">
            <a:avLst/>
          </a:prstGeom>
        </p:spPr>
        <p:txBody>
          <a:bodyPr wrap="square">
            <a:spAutoFit/>
          </a:bodyPr>
          <a:lstStyle/>
          <a:p>
            <a:r>
              <a:rPr lang="de-DE" sz="1800" dirty="0">
                <a:solidFill>
                  <a:schemeClr val="tx1">
                    <a:lumMod val="85000"/>
                    <a:lumOff val="15000"/>
                  </a:schemeClr>
                </a:solidFill>
              </a:rPr>
              <a:t>Wissensdurst/Entwicklung</a:t>
            </a:r>
          </a:p>
        </p:txBody>
      </p:sp>
      <p:pic>
        <p:nvPicPr>
          <p:cNvPr id="25" name="Picture 2" descr="C:\Users\Michaela\Pictures\Michaela Bilder\beruflich\Motive Kopf ohne Schatten links.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71738" y="2130721"/>
            <a:ext cx="4451226" cy="51783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1+#ppt_w/2"/>
                                          </p:val>
                                        </p:tav>
                                        <p:tav tm="100000">
                                          <p:val>
                                            <p:strVal val="#ppt_x"/>
                                          </p:val>
                                        </p:tav>
                                      </p:tavLst>
                                    </p:anim>
                                    <p:anim calcmode="lin" valueType="num">
                                      <p:cBhvr additive="base">
                                        <p:cTn id="73" dur="500" fill="hold"/>
                                        <p:tgtEl>
                                          <p:spTgt spid="18"/>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1+#ppt_w/2"/>
                                          </p:val>
                                        </p:tav>
                                        <p:tav tm="100000">
                                          <p:val>
                                            <p:strVal val="#ppt_x"/>
                                          </p:val>
                                        </p:tav>
                                      </p:tavLst>
                                    </p:anim>
                                    <p:anim calcmode="lin" valueType="num">
                                      <p:cBhvr additive="base">
                                        <p:cTn id="78" dur="500" fill="hold"/>
                                        <p:tgtEl>
                                          <p:spTgt spid="19"/>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1+#ppt_w/2"/>
                                          </p:val>
                                        </p:tav>
                                        <p:tav tm="100000">
                                          <p:val>
                                            <p:strVal val="#ppt_x"/>
                                          </p:val>
                                        </p:tav>
                                      </p:tavLst>
                                    </p:anim>
                                    <p:anim calcmode="lin" valueType="num">
                                      <p:cBhvr additive="base">
                                        <p:cTn id="83" dur="500" fill="hold"/>
                                        <p:tgtEl>
                                          <p:spTgt spid="20"/>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2"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1+#ppt_w/2"/>
                                          </p:val>
                                        </p:tav>
                                        <p:tav tm="100000">
                                          <p:val>
                                            <p:strVal val="#ppt_x"/>
                                          </p:val>
                                        </p:tav>
                                      </p:tavLst>
                                    </p:anim>
                                    <p:anim calcmode="lin" valueType="num">
                                      <p:cBhvr additive="base">
                                        <p:cTn id="88" dur="500" fill="hold"/>
                                        <p:tgtEl>
                                          <p:spTgt spid="21"/>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fill="hold"/>
                                        <p:tgtEl>
                                          <p:spTgt spid="22"/>
                                        </p:tgtEl>
                                        <p:attrNameLst>
                                          <p:attrName>ppt_x</p:attrName>
                                        </p:attrNameLst>
                                      </p:cBhvr>
                                      <p:tavLst>
                                        <p:tav tm="0">
                                          <p:val>
                                            <p:strVal val="1+#ppt_w/2"/>
                                          </p:val>
                                        </p:tav>
                                        <p:tav tm="100000">
                                          <p:val>
                                            <p:strVal val="#ppt_x"/>
                                          </p:val>
                                        </p:tav>
                                      </p:tavLst>
                                    </p:anim>
                                    <p:anim calcmode="lin" valueType="num">
                                      <p:cBhvr additive="base">
                                        <p:cTn id="93" dur="500" fill="hold"/>
                                        <p:tgtEl>
                                          <p:spTgt spid="22"/>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1+#ppt_w/2"/>
                                          </p:val>
                                        </p:tav>
                                        <p:tav tm="100000">
                                          <p:val>
                                            <p:strVal val="#ppt_x"/>
                                          </p:val>
                                        </p:tav>
                                      </p:tavLst>
                                    </p:anim>
                                    <p:anim calcmode="lin" valueType="num">
                                      <p:cBhvr additive="base">
                                        <p:cTn id="98" dur="500" fill="hold"/>
                                        <p:tgtEl>
                                          <p:spTgt spid="23"/>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fill="hold"/>
                                        <p:tgtEl>
                                          <p:spTgt spid="24"/>
                                        </p:tgtEl>
                                        <p:attrNameLst>
                                          <p:attrName>ppt_x</p:attrName>
                                        </p:attrNameLst>
                                      </p:cBhvr>
                                      <p:tavLst>
                                        <p:tav tm="0">
                                          <p:val>
                                            <p:strVal val="1+#ppt_w/2"/>
                                          </p:val>
                                        </p:tav>
                                        <p:tav tm="100000">
                                          <p:val>
                                            <p:strVal val="#ppt_x"/>
                                          </p:val>
                                        </p:tav>
                                      </p:tavLst>
                                    </p:anim>
                                    <p:anim calcmode="lin" valueType="num">
                                      <p:cBhvr additive="base">
                                        <p:cTn id="10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Calibri" panose="020F0502020204030204" pitchFamily="34" charset="0"/>
              </a:rPr>
              <a:t>Was sind die „inneren Motive“?</a:t>
            </a:r>
            <a:br>
              <a:rPr lang="de-DE" dirty="0">
                <a:latin typeface="Calibri" panose="020F0502020204030204" pitchFamily="34" charset="0"/>
              </a:rPr>
            </a:br>
            <a:endParaRPr lang="de-DE" dirty="0">
              <a:latin typeface="Calibri" panose="020F0502020204030204" pitchFamily="34" charset="0"/>
            </a:endParaRPr>
          </a:p>
        </p:txBody>
      </p:sp>
      <p:sp>
        <p:nvSpPr>
          <p:cNvPr id="5" name="Textfeld 4"/>
          <p:cNvSpPr txBox="1"/>
          <p:nvPr/>
        </p:nvSpPr>
        <p:spPr>
          <a:xfrm>
            <a:off x="450156" y="1666022"/>
            <a:ext cx="3456384" cy="5586145"/>
          </a:xfrm>
          <a:prstGeom prst="rect">
            <a:avLst/>
          </a:prstGeom>
          <a:noFill/>
        </p:spPr>
        <p:txBody>
          <a:bodyPr wrap="square" numCol="1" spcCol="288000" rtlCol="0">
            <a:spAutoFit/>
          </a:bodyPr>
          <a:lstStyle/>
          <a:p>
            <a:r>
              <a:rPr lang="de-DE" sz="1000" dirty="0"/>
              <a:t>Wir alle haben innere Antriebskräfte, die in ständiger Wechselwirkung zueinander stehen und uns mehr oder weniger stark in unterschiedliche Richtungen lenken. Sie motivieren uns, gewisse Dinge zu tun oder nicht zu tun, steuern uns bei unseren Entscheidungen und lassen unsere Außenwelt spüren, wie wir ticken. Hinter ihnen stecken unsere ganz persönlichen Werte, Motivationen, Wünsche und Bedürfnisse sowie unsere individuellen Erwartungen und Ansprüche an uns selbst und an andere. </a:t>
            </a:r>
          </a:p>
          <a:p>
            <a:r>
              <a:rPr lang="de-DE" sz="1000" dirty="0"/>
              <a:t>Wenn wir nicht auf sie hören oder uns zu sehr von ihnen antreiben lassen, kann uns das viel Kraft kosten und großen Stress verursachen. Wenn wir sie  ausleben können, kommen wir in den Flow und können Großartiges leisten. Sind wir uns unserer Motive bewusst, können wir das optimal einsetzen um unsere Ziele zu erreichen.</a:t>
            </a:r>
          </a:p>
          <a:p>
            <a:endParaRPr lang="de-DE" sz="1000" dirty="0"/>
          </a:p>
          <a:p>
            <a:pPr>
              <a:spcAft>
                <a:spcPts val="600"/>
              </a:spcAft>
            </a:pPr>
            <a:r>
              <a:rPr lang="de-DE" sz="1100" b="1" dirty="0">
                <a:latin typeface="+mj-lt"/>
              </a:rPr>
              <a:t>Die inneren Motivwerte verändern sich im Lauf der Zeit</a:t>
            </a:r>
          </a:p>
          <a:p>
            <a:r>
              <a:rPr lang="de-DE" sz="1000" dirty="0"/>
              <a:t>Mit der Analyse wollen wir Sie nicht in eine Schublade stecken, sondern eine Orientierungshilfe bieten, mit der Sie Ihr Verhalten reflektieren und blockierende Gewohnheiten verändern können. </a:t>
            </a:r>
          </a:p>
          <a:p>
            <a:pPr fontAlgn="base"/>
            <a:r>
              <a:rPr lang="de-DE" sz="1000" b="1" dirty="0"/>
              <a:t>Die gute Nachricht ist: die inneren Motive sind nicht auf ewig festgeschrieben, sondern lassen sich aktiv verändern. Vor allem dann, wenn man sie selbst verändern </a:t>
            </a:r>
            <a:r>
              <a:rPr lang="de-DE" sz="1000" b="1" i="1" dirty="0"/>
              <a:t>will</a:t>
            </a:r>
            <a:r>
              <a:rPr lang="de-DE" sz="1000" b="1" dirty="0"/>
              <a:t>. </a:t>
            </a:r>
          </a:p>
          <a:p>
            <a:pPr fontAlgn="base"/>
            <a:r>
              <a:rPr lang="de-DE" sz="1000" dirty="0"/>
              <a:t>Das heißt, man muss sich nicht mit einer Motiv-Kombination, die einen beim Erreichen seiner Ziele ausbremst, ein Leben lang auskommen, sondern kann selbst steuern, was man wann verändern und erreichen will.</a:t>
            </a:r>
          </a:p>
          <a:p>
            <a:endParaRPr lang="de-DE" sz="1000" dirty="0"/>
          </a:p>
          <a:p>
            <a:r>
              <a:rPr lang="de-DE" sz="1000" dirty="0"/>
              <a:t>Meist sind wir uns nur über unsere zwei oder drei stärksten Motive bewusst, weil diese die größte Antriebskraft haben. </a:t>
            </a:r>
          </a:p>
          <a:p>
            <a:r>
              <a:rPr lang="de-DE" sz="1000" dirty="0"/>
              <a:t>Insgesamt trägt jedoch jeder von uns rund 20 verschiedene Motive in unterschiedlich starker Ausprägung in sich, die miteinander in Wechselwirkung stehen - bei jedem ganz</a:t>
            </a:r>
            <a:endParaRPr lang="de-DE" sz="1100" b="1" dirty="0">
              <a:latin typeface="+mj-lt"/>
            </a:endParaRPr>
          </a:p>
        </p:txBody>
      </p:sp>
      <p:sp>
        <p:nvSpPr>
          <p:cNvPr id="7" name="Textfeld 6"/>
          <p:cNvSpPr txBox="1"/>
          <p:nvPr/>
        </p:nvSpPr>
        <p:spPr>
          <a:xfrm>
            <a:off x="4050556" y="1666022"/>
            <a:ext cx="6192688" cy="2092881"/>
          </a:xfrm>
          <a:prstGeom prst="rect">
            <a:avLst/>
          </a:prstGeom>
          <a:noFill/>
        </p:spPr>
        <p:txBody>
          <a:bodyPr wrap="square" numCol="2" spcCol="288000" rtlCol="0">
            <a:spAutoFit/>
          </a:bodyPr>
          <a:lstStyle/>
          <a:p>
            <a:r>
              <a:rPr lang="de-DE" sz="1000" dirty="0"/>
              <a:t>individuell. Für jeden gibt es aufgrund seiner Motiv-Kombination ein Feld, auf dem er optimal wirken kann.</a:t>
            </a:r>
          </a:p>
          <a:p>
            <a:r>
              <a:rPr lang="de-DE" sz="1000" dirty="0"/>
              <a:t>Manche Menschen haben eine Vielzahl hoch ausgeprägter innerer Motive und rennen mit Vollgas durchs Leben. Andere haben eine mittlere Ausprägung und gehen eher gelassen mit Herausforderungen um. Viele stark ausgeprägte Motive zu haben, kann einerseits dazu führen, dass man die Karriereleiter schneller erklimmt, andererseits kann es aber auch zu Konflikten mit Menschen führen, die mit den </a:t>
            </a:r>
            <a:br>
              <a:rPr lang="de-DE" sz="1000" dirty="0"/>
            </a:br>
            <a:endParaRPr lang="de-DE" sz="1000" dirty="0"/>
          </a:p>
          <a:p>
            <a:endParaRPr lang="de-DE" sz="1000" dirty="0"/>
          </a:p>
          <a:p>
            <a:br>
              <a:rPr lang="de-DE" sz="1000" dirty="0"/>
            </a:br>
            <a:r>
              <a:rPr lang="de-DE" sz="1000" dirty="0"/>
              <a:t>hohen Ansprüchen und Erwartungen nicht Schritt halten können. </a:t>
            </a:r>
          </a:p>
          <a:p>
            <a:br>
              <a:rPr lang="de-DE" sz="1000" dirty="0"/>
            </a:br>
            <a:r>
              <a:rPr lang="de-DE" sz="1000" dirty="0"/>
              <a:t>Dann hat man immer die Wahl, ob man  </a:t>
            </a:r>
          </a:p>
          <a:p>
            <a:pPr marL="171450" lvl="0" indent="-171450">
              <a:buFont typeface="Arial" panose="020B0604020202020204" pitchFamily="34" charset="0"/>
              <a:buChar char="•"/>
            </a:pPr>
            <a:r>
              <a:rPr lang="de-DE" sz="1000" dirty="0"/>
              <a:t>sich anpassen und es akzeptieren möchte,</a:t>
            </a:r>
          </a:p>
          <a:p>
            <a:pPr marL="171450" lvl="0" indent="-171450">
              <a:buFont typeface="Arial" panose="020B0604020202020204" pitchFamily="34" charset="0"/>
              <a:buChar char="•"/>
            </a:pPr>
            <a:r>
              <a:rPr lang="de-DE" sz="1000" dirty="0"/>
              <a:t>das bestehende System (Arbeitgeber, Partner, Freunde…) verlässt, weil man sich einfach nicht länger verbiegen will oder</a:t>
            </a:r>
          </a:p>
          <a:p>
            <a:pPr marL="171450" lvl="0" indent="-171450">
              <a:buFont typeface="Arial" panose="020B0604020202020204" pitchFamily="34" charset="0"/>
              <a:buChar char="•"/>
            </a:pPr>
            <a:r>
              <a:rPr lang="de-DE" sz="1000" dirty="0"/>
              <a:t>seine Antriebskräfte neu justieren und bestimmte innere Motive, und somit auch das eigene Verhalten, nach oben oder unten verändern möchte. </a:t>
            </a:r>
          </a:p>
          <a:p>
            <a:pPr lvl="0" indent="-171450">
              <a:buFont typeface="Arial" panose="020B0604020202020204" pitchFamily="34" charset="0"/>
              <a:buChar char="•"/>
            </a:pPr>
            <a:endParaRPr lang="de-DE" sz="1100" b="1" dirty="0">
              <a:latin typeface="+mj-lt"/>
            </a:endParaRPr>
          </a:p>
        </p:txBody>
      </p:sp>
      <p:pic>
        <p:nvPicPr>
          <p:cNvPr id="8" name="Grafik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73538">
            <a:off x="4691735" y="3551075"/>
            <a:ext cx="2110593" cy="1406741"/>
          </a:xfrm>
          <a:prstGeom prst="rect">
            <a:avLst/>
          </a:prstGeom>
          <a:ln>
            <a:noFill/>
          </a:ln>
          <a:effectLst>
            <a:outerShdw blurRad="50800" dist="38100" dir="2700000" algn="tl" rotWithShape="0">
              <a:prstClr val="black">
                <a:alpha val="40000"/>
              </a:prstClr>
            </a:outerShdw>
          </a:effectLst>
        </p:spPr>
      </p:pic>
      <p:pic>
        <p:nvPicPr>
          <p:cNvPr id="9" name="Grafik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58854">
            <a:off x="7680893" y="3750580"/>
            <a:ext cx="2110593" cy="1406741"/>
          </a:xfrm>
          <a:prstGeom prst="rect">
            <a:avLst/>
          </a:prstGeom>
          <a:ln>
            <a:noFill/>
          </a:ln>
          <a:effectLst>
            <a:outerShdw blurRad="50800" dist="38100" dir="2700000" algn="tl" rotWithShape="0">
              <a:prstClr val="black">
                <a:alpha val="40000"/>
              </a:prstClr>
            </a:outerShdw>
          </a:effectLst>
        </p:spPr>
      </p:pic>
      <p:pic>
        <p:nvPicPr>
          <p:cNvPr id="11" name="Grafik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863943">
            <a:off x="6497749" y="4564395"/>
            <a:ext cx="2110593" cy="1406741"/>
          </a:xfrm>
          <a:prstGeom prst="rect">
            <a:avLst/>
          </a:prstGeom>
          <a:ln>
            <a:noFill/>
          </a:ln>
          <a:effectLst>
            <a:outerShdw blurRad="50800" dist="38100" dir="2700000" algn="tl" rotWithShape="0">
              <a:prstClr val="black">
                <a:alpha val="40000"/>
              </a:prstClr>
            </a:outerShdw>
          </a:effectLst>
        </p:spPr>
      </p:pic>
      <p:pic>
        <p:nvPicPr>
          <p:cNvPr id="12" name="Grafik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07902">
            <a:off x="7251833" y="5586676"/>
            <a:ext cx="2110595" cy="1406742"/>
          </a:xfrm>
          <a:prstGeom prst="rect">
            <a:avLst/>
          </a:prstGeom>
          <a:ln>
            <a:noFill/>
          </a:ln>
          <a:effectLst>
            <a:outerShdw blurRad="50800" dist="38100" dir="2700000" algn="tl" rotWithShape="0">
              <a:prstClr val="black">
                <a:alpha val="40000"/>
              </a:prstClr>
            </a:outerShdw>
          </a:effectLst>
        </p:spPr>
      </p:pic>
      <p:pic>
        <p:nvPicPr>
          <p:cNvPr id="13" name="Grafik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863743">
            <a:off x="4202783" y="4632091"/>
            <a:ext cx="2111549" cy="1407378"/>
          </a:xfrm>
          <a:prstGeom prst="rect">
            <a:avLst/>
          </a:prstGeom>
          <a:ln w="127000" cap="rnd">
            <a:noFill/>
          </a:ln>
          <a:effectLst/>
        </p:spPr>
      </p:pic>
      <p:pic>
        <p:nvPicPr>
          <p:cNvPr id="10" name="Grafik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61417" y="5650762"/>
            <a:ext cx="2110593" cy="14067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273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22164" y="756295"/>
            <a:ext cx="3240360" cy="6524863"/>
          </a:xfrm>
          <a:prstGeom prst="rect">
            <a:avLst/>
          </a:prstGeom>
          <a:noFill/>
        </p:spPr>
        <p:txBody>
          <a:bodyPr wrap="square" numCol="1" spcCol="288000" rtlCol="0">
            <a:spAutoFit/>
          </a:bodyPr>
          <a:lstStyle/>
          <a:p>
            <a:pPr>
              <a:spcAft>
                <a:spcPts val="600"/>
              </a:spcAft>
            </a:pPr>
            <a:r>
              <a:rPr lang="de-DE" sz="1100" b="1" dirty="0">
                <a:latin typeface="+mj-lt"/>
              </a:rPr>
              <a:t>Jedes Profil ist gut</a:t>
            </a:r>
          </a:p>
          <a:p>
            <a:r>
              <a:rPr lang="de-DE" sz="1000" dirty="0"/>
              <a:t>Jedes innere Motiv-Profil hat seine Berechtigung und ist zuerst einmal weder gut noch schlecht. Solange man mit sich und seinem Leben glücklich und zufrieden ist, gibt es keinen Grund, etwas zu verändern. Erst, wenn das Leben oder der Job aus der Balance gerät und dauerhaft Frust erzeugt, ist es ratsam, seine Motive und die daraus entsprungenen Gewohnheiten genauer unter die Lupe zu nehmen und zu reflektieren, wo es genau hakt. </a:t>
            </a:r>
          </a:p>
          <a:p>
            <a:r>
              <a:rPr lang="de-DE" sz="1000" dirty="0"/>
              <a:t> </a:t>
            </a:r>
          </a:p>
          <a:p>
            <a:pPr>
              <a:spcAft>
                <a:spcPts val="600"/>
              </a:spcAft>
            </a:pPr>
            <a:r>
              <a:rPr lang="de-DE" sz="1100" b="1" dirty="0">
                <a:latin typeface="+mj-lt"/>
              </a:rPr>
              <a:t>Die Motiv-Kombinationen</a:t>
            </a:r>
          </a:p>
          <a:p>
            <a:r>
              <a:rPr lang="de-DE" sz="1000" dirty="0"/>
              <a:t>Zu beachten sind nicht nur die Ausprägungen der einzelnen inneren Motive, sondern auch die Kombinationen miteinander. Jede Kombination erzeugt eine einzigartige Dynamik, bei der sich die inneren Motive gegenseitig beeinflussen, immer maßgeblich angetrieben vom höchsten Motiv. </a:t>
            </a:r>
          </a:p>
          <a:p>
            <a:r>
              <a:rPr lang="de-DE" sz="1000" dirty="0"/>
              <a:t>Bitte bedenken Sie, dass wir hier nur in Kürze erklären können, was die Werte im Einzelnen bedeuten (nutzen Sie dazu auch die Beschreibung auf den Rückseiten der 20 Innere-Motiv-Kärtchen). Da es Millionen verschiedener Motiv-Kombinationsmöglichkeiten gibt, die miteinander in Wechselwirkung stehen, würde es hier zu weit führen, in die Tiefe zu gehen. Wenn Sie das Thema in der Tiefe verstehen oder sogar selbst erlernen wollen, können Sie eine professionelle Auswertung durch eine geschulten Denkzeuge®-Partnercoach machen lassen, der es versteht, die Kombinationen und Wechselwirkungen professionell und individuell zu einem brennenden Thema auszuwerten  und zu analysieren, oder an einem Zertifizierungskurs teilnehmen.</a:t>
            </a:r>
          </a:p>
          <a:p>
            <a:endParaRPr lang="de-DE" sz="1000" dirty="0"/>
          </a:p>
          <a:p>
            <a:pPr>
              <a:spcAft>
                <a:spcPts val="600"/>
              </a:spcAft>
            </a:pPr>
            <a:r>
              <a:rPr lang="de-DE" sz="1100" b="1" dirty="0">
                <a:latin typeface="+mj-lt"/>
              </a:rPr>
              <a:t>Besser verstehen und verstanden werden</a:t>
            </a:r>
          </a:p>
          <a:p>
            <a:r>
              <a:rPr lang="de-DE" sz="1000" dirty="0"/>
              <a:t>Wenn wir unsere 20 inneren Motivwerte kennen, verstehen wir besser was wir brauchen, um glücklich und zufrieden zu sein und können es dahingehend leichter ändern. Außerdem lernen wir zu akzeptieren, dass unser Gegenüber möglicherweise anders tickt als wir und sich deshalb auch anders verhält und nicht alles gleichermaßen gut findet wie wir. </a:t>
            </a:r>
          </a:p>
        </p:txBody>
      </p:sp>
      <p:sp>
        <p:nvSpPr>
          <p:cNvPr id="6" name="Textfeld 5"/>
          <p:cNvSpPr txBox="1"/>
          <p:nvPr/>
        </p:nvSpPr>
        <p:spPr>
          <a:xfrm>
            <a:off x="4226198" y="5796855"/>
            <a:ext cx="5976664" cy="1369606"/>
          </a:xfrm>
          <a:prstGeom prst="rect">
            <a:avLst/>
          </a:prstGeom>
          <a:noFill/>
        </p:spPr>
        <p:txBody>
          <a:bodyPr wrap="square" numCol="1" spcCol="288000" rtlCol="0">
            <a:spAutoFit/>
          </a:bodyPr>
          <a:lstStyle/>
          <a:p>
            <a:pPr>
              <a:spcAft>
                <a:spcPts val="600"/>
              </a:spcAft>
            </a:pPr>
            <a:r>
              <a:rPr lang="de-DE" sz="1000" dirty="0"/>
              <a:t>Dasselbe gilt natürlich auch andersherum: wenn Ihr Gegenüber ebenso wie Sie die „Sprache“ der inneren Motive versteht, wird er auch Sie viel besser verstehen.</a:t>
            </a:r>
          </a:p>
          <a:p>
            <a:pPr>
              <a:spcAft>
                <a:spcPts val="600"/>
              </a:spcAft>
            </a:pPr>
            <a:r>
              <a:rPr lang="de-DE" sz="1100" b="1" dirty="0">
                <a:latin typeface="+mj-lt"/>
              </a:rPr>
              <a:t>Die Auswertung</a:t>
            </a:r>
          </a:p>
          <a:p>
            <a:r>
              <a:rPr lang="de-DE" sz="1000" dirty="0"/>
              <a:t>Auf den folgenden Seiten helfen wir Ihnen, Ihre Ergebnisse auszuwerten und zu interpretieren. Sie können das ganz alleine machen oder Ihren Partner, einen Freund oder auch einen Profi-Coach bitten, Sie bei der Analyse zu unterstützen. Es ist immer spannend und erkenntnisreich mit jemanden anderem darüber zu reden, vor allem mit jemandem, der Sie „eigentlich“ gut kennt. </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484" y="1332359"/>
            <a:ext cx="5961896" cy="3960440"/>
          </a:xfrm>
          <a:prstGeom prst="rect">
            <a:avLst/>
          </a:prstGeom>
          <a:ln w="127000" cap="rnd">
            <a:solidFill>
              <a:schemeClr val="bg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8962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extLst>
              <p:ext uri="{D42A27DB-BD31-4B8C-83A1-F6EECF244321}">
                <p14:modId xmlns:p14="http://schemas.microsoft.com/office/powerpoint/2010/main" val="730794446"/>
              </p:ext>
            </p:extLst>
          </p:nvPr>
        </p:nvGraphicFramePr>
        <p:xfrm>
          <a:off x="162124" y="1975614"/>
          <a:ext cx="5003255"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p:nvPr>
        </p:nvSpPr>
        <p:spPr/>
        <p:txBody>
          <a:bodyPr/>
          <a:lstStyle/>
          <a:p>
            <a:r>
              <a:rPr lang="de-DE" dirty="0">
                <a:latin typeface="Calibri" panose="020F0502020204030204" pitchFamily="34" charset="0"/>
              </a:rPr>
              <a:t>Grafikauswertungen</a:t>
            </a:r>
            <a:br>
              <a:rPr lang="de-DE" dirty="0">
                <a:latin typeface="Calibri" panose="020F0502020204030204" pitchFamily="34" charset="0"/>
              </a:rPr>
            </a:br>
            <a:endParaRPr lang="de-DE" dirty="0">
              <a:latin typeface="Calibri" panose="020F0502020204030204" pitchFamily="34" charset="0"/>
            </a:endParaRPr>
          </a:p>
        </p:txBody>
      </p:sp>
      <p:graphicFrame>
        <p:nvGraphicFramePr>
          <p:cNvPr id="15" name="Diagramm 14"/>
          <p:cNvGraphicFramePr>
            <a:graphicFrameLocks/>
          </p:cNvGraphicFramePr>
          <p:nvPr>
            <p:extLst>
              <p:ext uri="{D42A27DB-BD31-4B8C-83A1-F6EECF244321}">
                <p14:modId xmlns:p14="http://schemas.microsoft.com/office/powerpoint/2010/main" val="3164422890"/>
              </p:ext>
            </p:extLst>
          </p:nvPr>
        </p:nvGraphicFramePr>
        <p:xfrm>
          <a:off x="4966320" y="4500710"/>
          <a:ext cx="5400476" cy="295428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feld 16"/>
          <p:cNvSpPr txBox="1"/>
          <p:nvPr/>
        </p:nvSpPr>
        <p:spPr>
          <a:xfrm>
            <a:off x="5850756" y="1664335"/>
            <a:ext cx="4104456" cy="369332"/>
          </a:xfrm>
          <a:prstGeom prst="rect">
            <a:avLst/>
          </a:prstGeom>
          <a:solidFill>
            <a:srgbClr val="69B969"/>
          </a:solidFill>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fontAlgn="base"/>
            <a:r>
              <a:rPr lang="de-DE" sz="1800" dirty="0">
                <a:solidFill>
                  <a:schemeClr val="bg1"/>
                </a:solidFill>
              </a:rPr>
              <a:t>Auswertungen IMA</a:t>
            </a:r>
            <a:r>
              <a:rPr lang="de-DE" sz="1800" baseline="30000" dirty="0">
                <a:solidFill>
                  <a:schemeClr val="bg1"/>
                </a:solidFill>
              </a:rPr>
              <a:t>©</a:t>
            </a:r>
            <a:r>
              <a:rPr lang="de-DE" sz="1800" dirty="0">
                <a:solidFill>
                  <a:schemeClr val="bg1"/>
                </a:solidFill>
              </a:rPr>
              <a:t> einzeln und Führung</a:t>
            </a:r>
          </a:p>
        </p:txBody>
      </p:sp>
      <p:sp>
        <p:nvSpPr>
          <p:cNvPr id="26" name="Gleichschenkliges Dreieck 25"/>
          <p:cNvSpPr/>
          <p:nvPr/>
        </p:nvSpPr>
        <p:spPr>
          <a:xfrm flipV="1">
            <a:off x="7650956" y="2045107"/>
            <a:ext cx="504056" cy="253226"/>
          </a:xfrm>
          <a:prstGeom prst="triangle">
            <a:avLst/>
          </a:prstGeom>
          <a:solidFill>
            <a:srgbClr val="69B969"/>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27" name="Gleichschenkliges Dreieck 26"/>
          <p:cNvSpPr/>
          <p:nvPr/>
        </p:nvSpPr>
        <p:spPr>
          <a:xfrm rot="10800000">
            <a:off x="2358368" y="2344946"/>
            <a:ext cx="504056" cy="253226"/>
          </a:xfrm>
          <a:prstGeom prst="triangle">
            <a:avLst/>
          </a:prstGeom>
          <a:solidFill>
            <a:srgbClr val="69B969"/>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18" name="Textfeld 17"/>
          <p:cNvSpPr txBox="1"/>
          <p:nvPr/>
        </p:nvSpPr>
        <p:spPr>
          <a:xfrm>
            <a:off x="1026220" y="1975614"/>
            <a:ext cx="3168352" cy="369332"/>
          </a:xfrm>
          <a:prstGeom prst="rect">
            <a:avLst/>
          </a:prstGeom>
          <a:solidFill>
            <a:srgbClr val="69B969"/>
          </a:solidFill>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fontAlgn="base"/>
            <a:r>
              <a:rPr lang="de-DE" sz="1800" dirty="0">
                <a:solidFill>
                  <a:schemeClr val="bg1"/>
                </a:solidFill>
              </a:rPr>
              <a:t>Vergleichs-Auswertung Führung</a:t>
            </a:r>
          </a:p>
        </p:txBody>
      </p:sp>
      <p:graphicFrame>
        <p:nvGraphicFramePr>
          <p:cNvPr id="11" name="Diagramm 10"/>
          <p:cNvGraphicFramePr>
            <a:graphicFrameLocks/>
          </p:cNvGraphicFramePr>
          <p:nvPr>
            <p:extLst>
              <p:ext uri="{D42A27DB-BD31-4B8C-83A1-F6EECF244321}">
                <p14:modId xmlns:p14="http://schemas.microsoft.com/office/powerpoint/2010/main" val="3458380894"/>
              </p:ext>
            </p:extLst>
          </p:nvPr>
        </p:nvGraphicFramePr>
        <p:xfrm>
          <a:off x="5490716" y="2286893"/>
          <a:ext cx="5040560" cy="23578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791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Calibri" panose="020F0502020204030204" pitchFamily="34" charset="0"/>
              </a:rPr>
              <a:t>Kundenstimmen</a:t>
            </a:r>
            <a:br>
              <a:rPr lang="de-DE" dirty="0">
                <a:latin typeface="Calibri" panose="020F0502020204030204" pitchFamily="34" charset="0"/>
              </a:rPr>
            </a:br>
            <a:endParaRPr lang="de-DE" dirty="0">
              <a:latin typeface="Calibri" panose="020F0502020204030204" pitchFamily="34" charset="0"/>
            </a:endParaRPr>
          </a:p>
        </p:txBody>
      </p:sp>
      <p:sp>
        <p:nvSpPr>
          <p:cNvPr id="8" name="Textfeld 7"/>
          <p:cNvSpPr txBox="1"/>
          <p:nvPr/>
        </p:nvSpPr>
        <p:spPr>
          <a:xfrm>
            <a:off x="450156" y="1764407"/>
            <a:ext cx="4176464" cy="1938992"/>
          </a:xfrm>
          <a:prstGeom prst="rect">
            <a:avLst/>
          </a:prstGeom>
          <a:solidFill>
            <a:srgbClr val="69B969"/>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DE" sz="1000" i="1" dirty="0"/>
              <a:t>„Mit Ihrer ganzheitlichen Beratung haben mir Michaela und Oliver geholfen, innere Motive aufzudecken, eigene Stärken zu erkennen und gezielt gemeinsame Lösungen zu generieren. Bereits nach der ersten Sitzung ging ich gestärkt aus der Beratung heraus, konnte Erlerntes direkt in die Tat umsetzen und bin meiner Selbstständigkeit einen immensen Schritt näher gekommen. Nicht nur das praxisorientierte Beratungstool </a:t>
            </a:r>
            <a:r>
              <a:rPr lang="de-DE" sz="1000" i="1" dirty="0" err="1"/>
              <a:t>KraftBoxx</a:t>
            </a:r>
            <a:r>
              <a:rPr lang="de-DE" sz="1000" i="1" dirty="0"/>
              <a:t>® und die Innere-Motiv-Analyse an sich, sondern auch die klare, strukturierte und verknüpfte Beratungsweise heben sich deutlich von anderen Coachings ab. Hier gehen Herz und Hirn Hand in Hand. Vielen Dank für die großartige Unterstützung, das neu gewonnene Selbstbewusstsein und den so wichtigen Erkenntnisgewinn!“ </a:t>
            </a:r>
          </a:p>
          <a:p>
            <a:pPr algn="r"/>
            <a:r>
              <a:rPr lang="de-DE" sz="1000" dirty="0"/>
              <a:t>J. Rommel, GF „mehr-als-PR“</a:t>
            </a:r>
          </a:p>
        </p:txBody>
      </p:sp>
      <p:sp>
        <p:nvSpPr>
          <p:cNvPr id="10" name="Gleichschenkliges Dreieck 9"/>
          <p:cNvSpPr/>
          <p:nvPr/>
        </p:nvSpPr>
        <p:spPr>
          <a:xfrm flipV="1">
            <a:off x="3726520" y="3707211"/>
            <a:ext cx="504056" cy="253226"/>
          </a:xfrm>
          <a:prstGeom prst="triangle">
            <a:avLst/>
          </a:prstGeom>
          <a:solidFill>
            <a:srgbClr val="69B969"/>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2" name="Rechteck 1"/>
          <p:cNvSpPr/>
          <p:nvPr/>
        </p:nvSpPr>
        <p:spPr>
          <a:xfrm>
            <a:off x="7578948" y="3276575"/>
            <a:ext cx="2304256" cy="3785652"/>
          </a:xfrm>
          <a:prstGeom prst="rect">
            <a:avLst/>
          </a:prstGeom>
          <a:solidFill>
            <a:srgbClr val="69B969"/>
          </a:solidFill>
        </p:spPr>
        <p:style>
          <a:lnRef idx="1">
            <a:schemeClr val="accent3"/>
          </a:lnRef>
          <a:fillRef idx="3">
            <a:schemeClr val="accent3"/>
          </a:fillRef>
          <a:effectRef idx="2">
            <a:schemeClr val="accent3"/>
          </a:effectRef>
          <a:fontRef idx="minor">
            <a:schemeClr val="lt1"/>
          </a:fontRef>
        </p:style>
        <p:txBody>
          <a:bodyPr wrap="square">
            <a:spAutoFit/>
          </a:bodyPr>
          <a:lstStyle/>
          <a:p>
            <a:r>
              <a:rPr lang="de-DE" sz="1000" i="1" dirty="0"/>
              <a:t>„Als ersten wichtigen Punkt möchte ich erwähnen, dass ich mich von vorne rein wohl bei euch gefühlt habe. Daher war ich sehr froh, dass die Chemie stimmte. Das schöne Ambiente hat natürlich auch dazu beigetragen. Das Coaching habe als gut strukturiert empfunden, und dabei immer das Gefühl gehabt, dass es um mich geht, also nicht irgendein Programm runter gespult wird. Die Arbeit mit den Tools fand ich super und was mich wirklich beeindruckt hat war die Auswertung meiner IMA</a:t>
            </a:r>
            <a:r>
              <a:rPr lang="de-DE" sz="1000" i="1" baseline="30000" dirty="0"/>
              <a:t>©</a:t>
            </a:r>
            <a:r>
              <a:rPr lang="de-DE" sz="1000" i="1" dirty="0"/>
              <a:t>. Ich hatte mir das Ergebnis nach Beantwortung der Fragen ja bereits angesehen, aber das was Michaela dazu gesagt hat, das war für mich die wirkliche Erkenntnis: der Einfluss der Motive auf Entscheidungen, wie man damit umgeht und was man konkret verbessern kann usw. Ich hatte einige Aha-Erlebnisse und weiß jetzt woran ich konkret arbeiten kann und muss.„</a:t>
            </a:r>
          </a:p>
          <a:p>
            <a:pPr algn="r"/>
            <a:r>
              <a:rPr lang="de-DE" sz="1000" dirty="0"/>
              <a:t>Christiane C., Managerin bei HP</a:t>
            </a:r>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69338" y="3276575"/>
            <a:ext cx="3456384" cy="3497527"/>
          </a:xfrm>
          <a:prstGeom prst="ellipse">
            <a:avLst/>
          </a:prstGeom>
          <a:ln w="63500" cap="rnd">
            <a:no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Gleichschenkliges Dreieck 10"/>
          <p:cNvSpPr/>
          <p:nvPr/>
        </p:nvSpPr>
        <p:spPr>
          <a:xfrm rot="5400000" flipV="1">
            <a:off x="7200307" y="4790760"/>
            <a:ext cx="504056" cy="253226"/>
          </a:xfrm>
          <a:prstGeom prst="triangle">
            <a:avLst/>
          </a:prstGeom>
          <a:solidFill>
            <a:srgbClr val="69B969"/>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12" name="Textfeld 11"/>
          <p:cNvSpPr txBox="1"/>
          <p:nvPr/>
        </p:nvSpPr>
        <p:spPr>
          <a:xfrm>
            <a:off x="4057840" y="6804967"/>
            <a:ext cx="3079379" cy="243824"/>
          </a:xfrm>
          <a:prstGeom prst="rect">
            <a:avLst/>
          </a:prstGeom>
          <a:noFill/>
        </p:spPr>
        <p:txBody>
          <a:bodyPr wrap="square" lIns="104306" tIns="52153" rIns="104306" bIns="52153" rtlCol="0">
            <a:spAutoFit/>
          </a:bodyPr>
          <a:lstStyle/>
          <a:p>
            <a:r>
              <a:rPr lang="de-DE" sz="900" dirty="0"/>
              <a:t>Michaela Lang, GF Denkzeuge GmbH, FOCUS TOP Coach 2016</a:t>
            </a:r>
          </a:p>
        </p:txBody>
      </p:sp>
    </p:spTree>
    <p:extLst>
      <p:ext uri="{BB962C8B-B14F-4D97-AF65-F5344CB8AC3E}">
        <p14:creationId xmlns:p14="http://schemas.microsoft.com/office/powerpoint/2010/main" val="245238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Benutzerdefiniert</PresentationFormat>
  <Paragraphs>132</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Roboto Condensed Light</vt:lpstr>
      <vt:lpstr>Calibri</vt:lpstr>
      <vt:lpstr>Asap Medium</vt:lpstr>
      <vt:lpstr>Roboto Black</vt:lpstr>
      <vt:lpstr>Arial</vt:lpstr>
      <vt:lpstr>Larissa</vt:lpstr>
      <vt:lpstr>PowerPoint-Präsentation</vt:lpstr>
      <vt:lpstr>Angebot für persönliches Einzelcoaching</vt:lpstr>
      <vt:lpstr>PowerPoint-Präsentation</vt:lpstr>
      <vt:lpstr>PowerPoint-Präsentation</vt:lpstr>
      <vt:lpstr>2) Verstehen &amp; analysieren mit den  inneren Motiven</vt:lpstr>
      <vt:lpstr>Was sind die „inneren Motive“? </vt:lpstr>
      <vt:lpstr>PowerPoint-Präsentation</vt:lpstr>
      <vt:lpstr>Grafikauswertungen </vt:lpstr>
      <vt:lpstr>Kundenstimmen </vt:lpstr>
      <vt:lpstr>Partner von Denkzeuge®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188</cp:revision>
  <dcterms:created xsi:type="dcterms:W3CDTF">2016-11-14T09:23:39Z</dcterms:created>
  <dcterms:modified xsi:type="dcterms:W3CDTF">2020-05-06T15:59:40Z</dcterms:modified>
</cp:coreProperties>
</file>