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48" r:id="rId1"/>
  </p:sldMasterIdLst>
  <p:notesMasterIdLst>
    <p:notesMasterId r:id="rId8"/>
  </p:notesMasterIdLst>
  <p:sldIdLst>
    <p:sldId id="302" r:id="rId2"/>
    <p:sldId id="305" r:id="rId3"/>
    <p:sldId id="301" r:id="rId4"/>
    <p:sldId id="312" r:id="rId5"/>
    <p:sldId id="313" r:id="rId6"/>
    <p:sldId id="314" r:id="rId7"/>
  </p:sldIdLst>
  <p:sldSz cx="10693400" cy="7561263"/>
  <p:notesSz cx="6797675" cy="9926638"/>
  <p:embeddedFontLst>
    <p:embeddedFont>
      <p:font typeface="Asap Medium" panose="020F0604030202060203" pitchFamily="34" charset="0"/>
      <p:regular r:id="rId9"/>
      <p:italic r:id="rId10"/>
    </p:embeddedFont>
    <p:embeddedFont>
      <p:font typeface="Calibri" panose="020F0502020204030204" pitchFamily="34" charset="0"/>
      <p:regular r:id="rId11"/>
      <p:bold r:id="rId12"/>
      <p:italic r:id="rId13"/>
      <p:boldItalic r:id="rId14"/>
    </p:embeddedFont>
    <p:embeddedFont>
      <p:font typeface="Roboto Black" panose="02000000000000000000" pitchFamily="2" charset="0"/>
      <p:bold r:id="rId15"/>
      <p:boldItalic r:id="rId16"/>
    </p:embeddedFont>
    <p:embeddedFont>
      <p:font typeface="Roboto Condensed Light" panose="02000000000000000000" pitchFamily="2" charset="0"/>
      <p:regular r:id="rId17"/>
      <p:italic r:id="rId18"/>
    </p:embeddedFont>
  </p:embeddedFontLst>
  <p:defaultText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2">
          <p15:clr>
            <a:srgbClr val="A4A3A4"/>
          </p15:clr>
        </p15:guide>
        <p15:guide id="2" pos="3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69B969"/>
    <a:srgbClr val="9ABA0F"/>
    <a:srgbClr val="333333"/>
    <a:srgbClr val="464646"/>
    <a:srgbClr val="FFFFFF"/>
    <a:srgbClr val="00B050"/>
    <a:srgbClr val="00B0F0"/>
    <a:srgbClr val="0089B4"/>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18" autoAdjust="0"/>
    <p:restoredTop sz="94660"/>
  </p:normalViewPr>
  <p:slideViewPr>
    <p:cSldViewPr>
      <p:cViewPr varScale="1">
        <p:scale>
          <a:sx n="95" d="100"/>
          <a:sy n="95" d="100"/>
        </p:scale>
        <p:origin x="58" y="230"/>
      </p:cViewPr>
      <p:guideLst>
        <p:guide orient="horz" pos="2382"/>
        <p:guide pos="3368"/>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ichaela\Documents\Denkzeuge\Kundenauftragsabwicklung\Berleb\F&#252;hrungssensor%20Auswertung.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'Berleb Media GmbH Führung'!$B$7</c:f>
              <c:strCache>
                <c:ptCount val="1"/>
                <c:pt idx="0">
                  <c:v>GF</c:v>
                </c:pt>
              </c:strCache>
            </c:strRef>
          </c:tx>
          <c:spPr>
            <a:ln w="50800">
              <a:solidFill>
                <a:schemeClr val="bg1">
                  <a:lumMod val="50000"/>
                </a:schemeClr>
              </a:solidFill>
            </a:ln>
            <a:effectLst>
              <a:outerShdw blurRad="50800" dist="38100" dir="2700000" algn="tl" rotWithShape="0">
                <a:prstClr val="black">
                  <a:alpha val="40000"/>
                </a:prstClr>
              </a:outerShdw>
            </a:effectLst>
          </c:spPr>
          <c:marker>
            <c:symbol val="circle"/>
            <c:size val="8"/>
            <c:spPr>
              <a:solidFill>
                <a:schemeClr val="bg1">
                  <a:lumMod val="50000"/>
                </a:schemeClr>
              </a:solidFill>
              <a:ln>
                <a:noFill/>
              </a:ln>
              <a:effectLst>
                <a:outerShdw blurRad="50800" dist="38100" dir="2700000" algn="tl" rotWithShape="0">
                  <a:prstClr val="black">
                    <a:alpha val="40000"/>
                  </a:prstClr>
                </a:outerShdw>
              </a:effectLst>
            </c:spPr>
          </c:marker>
          <c:cat>
            <c:strRef>
              <c:f>'Berleb Media GmbH Führung'!$A$8:$A$19</c:f>
              <c:strCache>
                <c:ptCount val="12"/>
                <c:pt idx="0">
                  <c:v>Zielklarheit</c:v>
                </c:pt>
                <c:pt idx="1">
                  <c:v>Sinn / Nutzen der Ziele</c:v>
                </c:pt>
                <c:pt idx="2">
                  <c:v>Realisierbarkeit der Ziele</c:v>
                </c:pt>
                <c:pt idx="3">
                  <c:v>Entscheidungs- / Durchsetzungskraft</c:v>
                </c:pt>
                <c:pt idx="4">
                  <c:v>Gegenseitige wertschätzende
Kommunikation</c:v>
                </c:pt>
                <c:pt idx="5">
                  <c:v>Operative Aufgabenklarheit</c:v>
                </c:pt>
                <c:pt idx="6">
                  <c:v>Selbstverantwortliches Arbeiten</c:v>
                </c:pt>
                <c:pt idx="7">
                  <c:v>Gegenseitiges Vertrauen</c:v>
                </c:pt>
                <c:pt idx="8">
                  <c:v>Teamgeist / Teamgedanke</c:v>
                </c:pt>
                <c:pt idx="9">
                  <c:v>Emotionale Bindung</c:v>
                </c:pt>
                <c:pt idx="10">
                  <c:v>Messbare Ergebnisse</c:v>
                </c:pt>
                <c:pt idx="11">
                  <c:v>Vorbildfunktion</c:v>
                </c:pt>
              </c:strCache>
            </c:strRef>
          </c:cat>
          <c:val>
            <c:numRef>
              <c:f>'Berleb Media GmbH Führung'!$B$8:$B$19</c:f>
              <c:numCache>
                <c:formatCode>General</c:formatCode>
                <c:ptCount val="12"/>
                <c:pt idx="0">
                  <c:v>8</c:v>
                </c:pt>
                <c:pt idx="1">
                  <c:v>10</c:v>
                </c:pt>
                <c:pt idx="2">
                  <c:v>8</c:v>
                </c:pt>
                <c:pt idx="3">
                  <c:v>9</c:v>
                </c:pt>
                <c:pt idx="4">
                  <c:v>7</c:v>
                </c:pt>
                <c:pt idx="5">
                  <c:v>10</c:v>
                </c:pt>
                <c:pt idx="6">
                  <c:v>9</c:v>
                </c:pt>
                <c:pt idx="7">
                  <c:v>9.5</c:v>
                </c:pt>
                <c:pt idx="8">
                  <c:v>9</c:v>
                </c:pt>
                <c:pt idx="9">
                  <c:v>8</c:v>
                </c:pt>
                <c:pt idx="10">
                  <c:v>8</c:v>
                </c:pt>
                <c:pt idx="11">
                  <c:v>7</c:v>
                </c:pt>
              </c:numCache>
            </c:numRef>
          </c:val>
          <c:extLst>
            <c:ext xmlns:c16="http://schemas.microsoft.com/office/drawing/2014/chart" uri="{C3380CC4-5D6E-409C-BE32-E72D297353CC}">
              <c16:uniqueId val="{00000000-2EA7-4919-8973-876EA9CB4A64}"/>
            </c:ext>
          </c:extLst>
        </c:ser>
        <c:ser>
          <c:idx val="1"/>
          <c:order val="1"/>
          <c:tx>
            <c:strRef>
              <c:f>'Berleb Media GmbH Führung'!$C$7</c:f>
              <c:strCache>
                <c:ptCount val="1"/>
                <c:pt idx="0">
                  <c:v>Team</c:v>
                </c:pt>
              </c:strCache>
            </c:strRef>
          </c:tx>
          <c:spPr>
            <a:ln w="50800">
              <a:solidFill>
                <a:srgbClr val="009900"/>
              </a:solidFill>
            </a:ln>
            <a:effectLst>
              <a:outerShdw blurRad="50800" dist="38100" dir="2700000" algn="tl" rotWithShape="0">
                <a:prstClr val="black">
                  <a:alpha val="40000"/>
                </a:prstClr>
              </a:outerShdw>
            </a:effectLst>
          </c:spPr>
          <c:marker>
            <c:symbol val="circle"/>
            <c:size val="8"/>
            <c:spPr>
              <a:solidFill>
                <a:srgbClr val="009900"/>
              </a:solidFill>
              <a:ln>
                <a:noFill/>
              </a:ln>
              <a:effectLst>
                <a:outerShdw blurRad="50800" dist="38100" dir="2700000" algn="tl" rotWithShape="0">
                  <a:prstClr val="black">
                    <a:alpha val="40000"/>
                  </a:prstClr>
                </a:outerShdw>
              </a:effectLst>
            </c:spPr>
          </c:marker>
          <c:cat>
            <c:strRef>
              <c:f>'Berleb Media GmbH Führung'!$A$8:$A$19</c:f>
              <c:strCache>
                <c:ptCount val="12"/>
                <c:pt idx="0">
                  <c:v>Zielklarheit</c:v>
                </c:pt>
                <c:pt idx="1">
                  <c:v>Sinn / Nutzen der Ziele</c:v>
                </c:pt>
                <c:pt idx="2">
                  <c:v>Realisierbarkeit der Ziele</c:v>
                </c:pt>
                <c:pt idx="3">
                  <c:v>Entscheidungs- / Durchsetzungskraft</c:v>
                </c:pt>
                <c:pt idx="4">
                  <c:v>Gegenseitige wertschätzende
Kommunikation</c:v>
                </c:pt>
                <c:pt idx="5">
                  <c:v>Operative Aufgabenklarheit</c:v>
                </c:pt>
                <c:pt idx="6">
                  <c:v>Selbstverantwortliches Arbeiten</c:v>
                </c:pt>
                <c:pt idx="7">
                  <c:v>Gegenseitiges Vertrauen</c:v>
                </c:pt>
                <c:pt idx="8">
                  <c:v>Teamgeist / Teamgedanke</c:v>
                </c:pt>
                <c:pt idx="9">
                  <c:v>Emotionale Bindung</c:v>
                </c:pt>
                <c:pt idx="10">
                  <c:v>Messbare Ergebnisse</c:v>
                </c:pt>
                <c:pt idx="11">
                  <c:v>Vorbildfunktion</c:v>
                </c:pt>
              </c:strCache>
            </c:strRef>
          </c:cat>
          <c:val>
            <c:numRef>
              <c:f>'Berleb Media GmbH Führung'!$C$8:$C$19</c:f>
              <c:numCache>
                <c:formatCode>General</c:formatCode>
                <c:ptCount val="12"/>
                <c:pt idx="0">
                  <c:v>6.4</c:v>
                </c:pt>
                <c:pt idx="1">
                  <c:v>7.6</c:v>
                </c:pt>
                <c:pt idx="2">
                  <c:v>6.4</c:v>
                </c:pt>
                <c:pt idx="3">
                  <c:v>8</c:v>
                </c:pt>
                <c:pt idx="4">
                  <c:v>6.3</c:v>
                </c:pt>
                <c:pt idx="5">
                  <c:v>7.3</c:v>
                </c:pt>
                <c:pt idx="6">
                  <c:v>7.5</c:v>
                </c:pt>
                <c:pt idx="7">
                  <c:v>6.7</c:v>
                </c:pt>
                <c:pt idx="8">
                  <c:v>8.6999999999999993</c:v>
                </c:pt>
                <c:pt idx="9">
                  <c:v>8.3000000000000007</c:v>
                </c:pt>
                <c:pt idx="10">
                  <c:v>7.4</c:v>
                </c:pt>
                <c:pt idx="11">
                  <c:v>4.8</c:v>
                </c:pt>
              </c:numCache>
            </c:numRef>
          </c:val>
          <c:extLst>
            <c:ext xmlns:c16="http://schemas.microsoft.com/office/drawing/2014/chart" uri="{C3380CC4-5D6E-409C-BE32-E72D297353CC}">
              <c16:uniqueId val="{00000001-2EA7-4919-8973-876EA9CB4A64}"/>
            </c:ext>
          </c:extLst>
        </c:ser>
        <c:dLbls>
          <c:showLegendKey val="0"/>
          <c:showVal val="0"/>
          <c:showCatName val="0"/>
          <c:showSerName val="0"/>
          <c:showPercent val="0"/>
          <c:showBubbleSize val="0"/>
        </c:dLbls>
        <c:axId val="65315584"/>
        <c:axId val="130451328"/>
      </c:radarChart>
      <c:catAx>
        <c:axId val="65315584"/>
        <c:scaling>
          <c:orientation val="minMax"/>
        </c:scaling>
        <c:delete val="0"/>
        <c:axPos val="b"/>
        <c:majorGridlines/>
        <c:numFmt formatCode="General" sourceLinked="0"/>
        <c:majorTickMark val="none"/>
        <c:minorTickMark val="none"/>
        <c:tickLblPos val="nextTo"/>
        <c:spPr>
          <a:ln w="9525">
            <a:noFill/>
          </a:ln>
        </c:spPr>
        <c:txPr>
          <a:bodyPr/>
          <a:lstStyle/>
          <a:p>
            <a:pPr>
              <a:defRPr sz="800"/>
            </a:pPr>
            <a:endParaRPr lang="de-DE"/>
          </a:p>
        </c:txPr>
        <c:crossAx val="130451328"/>
        <c:crosses val="autoZero"/>
        <c:auto val="1"/>
        <c:lblAlgn val="ctr"/>
        <c:lblOffset val="100"/>
        <c:noMultiLvlLbl val="0"/>
      </c:catAx>
      <c:valAx>
        <c:axId val="130451328"/>
        <c:scaling>
          <c:orientation val="minMax"/>
          <c:max val="10"/>
          <c:min val="0"/>
        </c:scaling>
        <c:delete val="0"/>
        <c:axPos val="l"/>
        <c:majorGridlines/>
        <c:numFmt formatCode="General" sourceLinked="1"/>
        <c:majorTickMark val="none"/>
        <c:minorTickMark val="none"/>
        <c:tickLblPos val="nextTo"/>
        <c:txPr>
          <a:bodyPr/>
          <a:lstStyle/>
          <a:p>
            <a:pPr>
              <a:defRPr sz="900" b="1">
                <a:solidFill>
                  <a:schemeClr val="tx1">
                    <a:lumMod val="50000"/>
                    <a:lumOff val="50000"/>
                  </a:schemeClr>
                </a:solidFill>
              </a:defRPr>
            </a:pPr>
            <a:endParaRPr lang="de-DE"/>
          </a:p>
        </c:txPr>
        <c:crossAx val="65315584"/>
        <c:crosses val="autoZero"/>
        <c:crossBetween val="between"/>
        <c:majorUnit val="1"/>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F77E934-1A8F-4B3E-99AD-9AE02538E355}" type="datetimeFigureOut">
              <a:rPr lang="de-DE" smtClean="0"/>
              <a:t>06.05.2020</a:t>
            </a:fld>
            <a:endParaRPr lang="de-DE" dirty="0"/>
          </a:p>
        </p:txBody>
      </p:sp>
      <p:sp>
        <p:nvSpPr>
          <p:cNvPr id="4" name="Folienbildplatzhalter 3"/>
          <p:cNvSpPr>
            <a:spLocks noGrp="1" noRot="1" noChangeAspect="1"/>
          </p:cNvSpPr>
          <p:nvPr>
            <p:ph type="sldImg" idx="2"/>
          </p:nvPr>
        </p:nvSpPr>
        <p:spPr>
          <a:xfrm>
            <a:off x="766763" y="744538"/>
            <a:ext cx="5264150" cy="3722687"/>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99AD736-9F0B-4178-B472-55FE076BA153}" type="slidenum">
              <a:rPr lang="de-DE" smtClean="0"/>
              <a:t>‹Nr.›</a:t>
            </a:fld>
            <a:endParaRPr lang="de-DE" dirty="0"/>
          </a:p>
        </p:txBody>
      </p:sp>
    </p:spTree>
    <p:extLst>
      <p:ext uri="{BB962C8B-B14F-4D97-AF65-F5344CB8AC3E}">
        <p14:creationId xmlns:p14="http://schemas.microsoft.com/office/powerpoint/2010/main" val="1854925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13" name="Grafik 12"/>
          <p:cNvPicPr>
            <a:picLocks noChangeAspect="1"/>
          </p:cNvPicPr>
          <p:nvPr userDrawn="1"/>
        </p:nvPicPr>
        <p:blipFill rotWithShape="1">
          <a:blip r:embed="rId2" cstate="screen">
            <a:duotone>
              <a:schemeClr val="bg2">
                <a:shade val="45000"/>
                <a:satMod val="135000"/>
              </a:schemeClr>
              <a:prstClr val="white"/>
            </a:duotone>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l="-1" t="-746" r="-1"/>
          <a:stretch/>
        </p:blipFill>
        <p:spPr>
          <a:xfrm>
            <a:off x="-6449" y="487684"/>
            <a:ext cx="10699849" cy="7073580"/>
          </a:xfrm>
          <a:prstGeom prst="rect">
            <a:avLst/>
          </a:prstGeom>
        </p:spPr>
      </p:pic>
      <p:sp>
        <p:nvSpPr>
          <p:cNvPr id="15" name="Titel 1"/>
          <p:cNvSpPr>
            <a:spLocks noGrp="1"/>
          </p:cNvSpPr>
          <p:nvPr>
            <p:ph type="title"/>
          </p:nvPr>
        </p:nvSpPr>
        <p:spPr>
          <a:xfrm>
            <a:off x="534670" y="936244"/>
            <a:ext cx="9624060" cy="1260211"/>
          </a:xfrm>
        </p:spPr>
        <p:txBody>
          <a:bodyPr>
            <a:noAutofit/>
          </a:bodyPr>
          <a:lstStyle>
            <a:lvl1pPr>
              <a:defRPr sz="3600" b="0">
                <a:latin typeface="+mn-lt"/>
              </a:defRPr>
            </a:lvl1pPr>
          </a:lstStyle>
          <a:p>
            <a:r>
              <a:rPr lang="de-DE" dirty="0"/>
              <a:t>Titelmasterformat durch Klicken bearbeiten</a:t>
            </a:r>
          </a:p>
        </p:txBody>
      </p:sp>
      <p:sp>
        <p:nvSpPr>
          <p:cNvPr id="11" name="Textfeld 10"/>
          <p:cNvSpPr txBox="1"/>
          <p:nvPr userDrawn="1"/>
        </p:nvSpPr>
        <p:spPr>
          <a:xfrm rot="16200000">
            <a:off x="8759096" y="5617125"/>
            <a:ext cx="3600400" cy="215444"/>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800" b="1" dirty="0">
                <a:solidFill>
                  <a:schemeClr val="tx1">
                    <a:lumMod val="65000"/>
                    <a:lumOff val="35000"/>
                  </a:schemeClr>
                </a:solidFill>
              </a:rPr>
              <a:t>©Copyright:  Denkzeuge.com ® - Berlin 2018</a:t>
            </a:r>
          </a:p>
        </p:txBody>
      </p:sp>
      <p:sp>
        <p:nvSpPr>
          <p:cNvPr id="12" name="Rechteck 11"/>
          <p:cNvSpPr/>
          <p:nvPr userDrawn="1"/>
        </p:nvSpPr>
        <p:spPr>
          <a:xfrm>
            <a:off x="8911400" y="0"/>
            <a:ext cx="1782000"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Rechteck 15"/>
          <p:cNvSpPr/>
          <p:nvPr userDrawn="1"/>
        </p:nvSpPr>
        <p:spPr>
          <a:xfrm>
            <a:off x="7121551" y="0"/>
            <a:ext cx="1782000" cy="54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Rechteck 16"/>
          <p:cNvSpPr/>
          <p:nvPr userDrawn="1"/>
        </p:nvSpPr>
        <p:spPr>
          <a:xfrm>
            <a:off x="3557551" y="0"/>
            <a:ext cx="1782000" cy="540000"/>
          </a:xfrm>
          <a:prstGeom prst="rect">
            <a:avLst/>
          </a:prstGeom>
          <a:solidFill>
            <a:srgbClr val="008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Rechteck 17"/>
          <p:cNvSpPr/>
          <p:nvPr userDrawn="1"/>
        </p:nvSpPr>
        <p:spPr>
          <a:xfrm>
            <a:off x="1775551" y="-1"/>
            <a:ext cx="1782000" cy="540000"/>
          </a:xfrm>
          <a:prstGeom prst="rect">
            <a:avLst/>
          </a:prstGeom>
          <a:solidFill>
            <a:srgbClr val="0091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9" name="Rechteck 18"/>
          <p:cNvSpPr/>
          <p:nvPr userDrawn="1"/>
        </p:nvSpPr>
        <p:spPr>
          <a:xfrm>
            <a:off x="-6449" y="-1"/>
            <a:ext cx="1782000" cy="540000"/>
          </a:xfrm>
          <a:prstGeom prst="rect">
            <a:avLst/>
          </a:prstGeom>
          <a:solidFill>
            <a:srgbClr val="9ABA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20" name="Grafik 19"/>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000964" y="54464"/>
            <a:ext cx="1602871" cy="431070"/>
          </a:xfrm>
          <a:prstGeom prst="rect">
            <a:avLst/>
          </a:prstGeom>
        </p:spPr>
      </p:pic>
      <p:sp>
        <p:nvSpPr>
          <p:cNvPr id="21" name="Rechteck 20"/>
          <p:cNvSpPr/>
          <p:nvPr userDrawn="1"/>
        </p:nvSpPr>
        <p:spPr>
          <a:xfrm>
            <a:off x="5339551" y="0"/>
            <a:ext cx="1782000" cy="540000"/>
          </a:xfrm>
          <a:prstGeom prst="rect">
            <a:avLst/>
          </a:prstGeom>
          <a:solidFill>
            <a:srgbClr val="003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Foliennummernplatzhalter 5"/>
          <p:cNvSpPr>
            <a:spLocks noGrp="1"/>
          </p:cNvSpPr>
          <p:nvPr>
            <p:ph type="sldNum" sz="quarter" idx="12"/>
          </p:nvPr>
        </p:nvSpPr>
        <p:spPr>
          <a:xfrm>
            <a:off x="7663603" y="7008171"/>
            <a:ext cx="2495127" cy="402567"/>
          </a:xfrm>
        </p:spPr>
        <p:txBody>
          <a:bodyPr/>
          <a:lstStyle/>
          <a:p>
            <a:fld id="{EADE7588-78E0-436B-9483-5E4E4A76566E}" type="slidenum">
              <a:rPr lang="de-DE" smtClean="0"/>
              <a:t>‹Nr.›</a:t>
            </a:fld>
            <a:endParaRPr lang="de-DE" dirty="0"/>
          </a:p>
        </p:txBody>
      </p:sp>
      <p:sp>
        <p:nvSpPr>
          <p:cNvPr id="22" name="Titel 1"/>
          <p:cNvSpPr txBox="1">
            <a:spLocks/>
          </p:cNvSpPr>
          <p:nvPr userDrawn="1"/>
        </p:nvSpPr>
        <p:spPr>
          <a:xfrm>
            <a:off x="1" y="6877050"/>
            <a:ext cx="10693400" cy="1103313"/>
          </a:xfrm>
          <a:prstGeom prst="rect">
            <a:avLst/>
          </a:prstGeom>
        </p:spPr>
        <p:txBody>
          <a:bodyPr vert="horz" lIns="104306" tIns="52153" rIns="104306" bIns="52153" rtlCol="0" anchor="ctr">
            <a:normAutofit/>
          </a:bodyPr>
          <a:lstStyle>
            <a:lvl1pPr algn="ctr" defTabSz="1043056" rtl="0" eaLnBrk="1" latinLnBrk="0" hangingPunct="1">
              <a:spcBef>
                <a:spcPct val="0"/>
              </a:spcBef>
              <a:buNone/>
              <a:defRPr sz="5000" kern="1200">
                <a:solidFill>
                  <a:schemeClr val="tx1"/>
                </a:solidFill>
                <a:latin typeface="+mj-lt"/>
                <a:ea typeface="+mj-ea"/>
                <a:cs typeface="+mj-cs"/>
              </a:defRPr>
            </a:lvl1pPr>
          </a:lstStyle>
          <a:p>
            <a:r>
              <a:rPr lang="de-DE" sz="900" b="0" dirty="0"/>
              <a:t>Denkzeuge GmbH | Teichmummelring 53 | D – 12527 Berlin | Phone: +49 (0)30/49906622 | Email: team@denkzeuge.com | Web: www.denkzeuge.com</a:t>
            </a:r>
            <a:br>
              <a:rPr lang="de-DE" sz="900" b="0" dirty="0"/>
            </a:br>
            <a:endParaRPr lang="de-DE" sz="900" b="0" dirty="0"/>
          </a:p>
        </p:txBody>
      </p:sp>
    </p:spTree>
    <p:extLst>
      <p:ext uri="{BB962C8B-B14F-4D97-AF65-F5344CB8AC3E}">
        <p14:creationId xmlns:p14="http://schemas.microsoft.com/office/powerpoint/2010/main" val="318224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095981" y="5292884"/>
            <a:ext cx="6416040" cy="624855"/>
          </a:xfrm>
        </p:spPr>
        <p:txBody>
          <a:bodyPr anchor="b"/>
          <a:lstStyle>
            <a:lvl1pPr algn="l">
              <a:defRPr sz="2300" b="1"/>
            </a:lvl1pPr>
          </a:lstStyle>
          <a:p>
            <a:r>
              <a:rPr lang="de-DE"/>
              <a:t>Titelmasterformat durch Klicken bearbeiten</a:t>
            </a:r>
          </a:p>
        </p:txBody>
      </p:sp>
      <p:sp>
        <p:nvSpPr>
          <p:cNvPr id="3" name="Bildplatzhalter 2"/>
          <p:cNvSpPr>
            <a:spLocks noGrp="1"/>
          </p:cNvSpPr>
          <p:nvPr>
            <p:ph type="pic" idx="1"/>
          </p:nvPr>
        </p:nvSpPr>
        <p:spPr>
          <a:xfrm>
            <a:off x="2095981" y="675613"/>
            <a:ext cx="6416040" cy="4536758"/>
          </a:xfrm>
        </p:spPr>
        <p:txBody>
          <a:bodyPr/>
          <a:lstStyle>
            <a:lvl1pPr marL="0" indent="0">
              <a:buNone/>
              <a:defRPr sz="3700"/>
            </a:lvl1pPr>
            <a:lvl2pPr marL="521528" indent="0">
              <a:buNone/>
              <a:defRPr sz="3200"/>
            </a:lvl2pPr>
            <a:lvl3pPr marL="1043056" indent="0">
              <a:buNone/>
              <a:defRPr sz="2700"/>
            </a:lvl3pPr>
            <a:lvl4pPr marL="1564584" indent="0">
              <a:buNone/>
              <a:defRPr sz="2300"/>
            </a:lvl4pPr>
            <a:lvl5pPr marL="2086112" indent="0">
              <a:buNone/>
              <a:defRPr sz="2300"/>
            </a:lvl5pPr>
            <a:lvl6pPr marL="2607640" indent="0">
              <a:buNone/>
              <a:defRPr sz="2300"/>
            </a:lvl6pPr>
            <a:lvl7pPr marL="3129168" indent="0">
              <a:buNone/>
              <a:defRPr sz="2300"/>
            </a:lvl7pPr>
            <a:lvl8pPr marL="3650696" indent="0">
              <a:buNone/>
              <a:defRPr sz="2300"/>
            </a:lvl8pPr>
            <a:lvl9pPr marL="4172224" indent="0">
              <a:buNone/>
              <a:defRPr sz="2300"/>
            </a:lvl9pPr>
          </a:lstStyle>
          <a:p>
            <a:endParaRPr lang="de-DE" dirty="0"/>
          </a:p>
        </p:txBody>
      </p:sp>
      <p:sp>
        <p:nvSpPr>
          <p:cNvPr id="4" name="Textplatzhalter 3"/>
          <p:cNvSpPr>
            <a:spLocks noGrp="1"/>
          </p:cNvSpPr>
          <p:nvPr>
            <p:ph type="body" sz="half" idx="2"/>
          </p:nvPr>
        </p:nvSpPr>
        <p:spPr>
          <a:xfrm>
            <a:off x="2095981" y="5917739"/>
            <a:ext cx="6416040" cy="887398"/>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B2823A71-2EAC-438F-A348-368FD23CFFD4}" type="slidenum">
              <a:rPr lang="de-DE" smtClean="0"/>
              <a:t>‹Nr.›</a:t>
            </a:fld>
            <a:endParaRPr lang="de-DE" dirty="0"/>
          </a:p>
        </p:txBody>
      </p:sp>
    </p:spTree>
    <p:extLst>
      <p:ext uri="{BB962C8B-B14F-4D97-AF65-F5344CB8AC3E}">
        <p14:creationId xmlns:p14="http://schemas.microsoft.com/office/powerpoint/2010/main" val="2441384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B2823A71-2EAC-438F-A348-368FD23CFFD4}" type="slidenum">
              <a:rPr lang="de-DE" smtClean="0"/>
              <a:t>‹Nr.›</a:t>
            </a:fld>
            <a:endParaRPr lang="de-DE" dirty="0"/>
          </a:p>
        </p:txBody>
      </p:sp>
    </p:spTree>
    <p:extLst>
      <p:ext uri="{BB962C8B-B14F-4D97-AF65-F5344CB8AC3E}">
        <p14:creationId xmlns:p14="http://schemas.microsoft.com/office/powerpoint/2010/main" val="4098447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9067112" y="334306"/>
            <a:ext cx="2812588" cy="711318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625639" y="334306"/>
            <a:ext cx="8263250" cy="711318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B2823A71-2EAC-438F-A348-368FD23CFFD4}" type="slidenum">
              <a:rPr lang="de-DE" smtClean="0"/>
              <a:t>‹Nr.›</a:t>
            </a:fld>
            <a:endParaRPr lang="de-DE" dirty="0"/>
          </a:p>
        </p:txBody>
      </p:sp>
    </p:spTree>
    <p:extLst>
      <p:ext uri="{BB962C8B-B14F-4D97-AF65-F5344CB8AC3E}">
        <p14:creationId xmlns:p14="http://schemas.microsoft.com/office/powerpoint/2010/main" val="2463874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sp>
        <p:nvSpPr>
          <p:cNvPr id="14" name="Textfeld 13"/>
          <p:cNvSpPr txBox="1"/>
          <p:nvPr userDrawn="1"/>
        </p:nvSpPr>
        <p:spPr>
          <a:xfrm rot="16200000">
            <a:off x="8759096" y="5617125"/>
            <a:ext cx="3600400" cy="215444"/>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800" b="1" dirty="0">
                <a:solidFill>
                  <a:schemeClr val="tx1">
                    <a:lumMod val="65000"/>
                    <a:lumOff val="35000"/>
                  </a:schemeClr>
                </a:solidFill>
              </a:rPr>
              <a:t>©Copyright:  Denkzeuge.com ® - Berlin 2018</a:t>
            </a:r>
          </a:p>
        </p:txBody>
      </p:sp>
      <p:sp>
        <p:nvSpPr>
          <p:cNvPr id="15" name="Titel 1"/>
          <p:cNvSpPr>
            <a:spLocks noGrp="1"/>
          </p:cNvSpPr>
          <p:nvPr>
            <p:ph type="title"/>
          </p:nvPr>
        </p:nvSpPr>
        <p:spPr>
          <a:xfrm>
            <a:off x="534670" y="936244"/>
            <a:ext cx="9624060" cy="1260211"/>
          </a:xfrm>
        </p:spPr>
        <p:txBody>
          <a:bodyPr>
            <a:noAutofit/>
          </a:bodyPr>
          <a:lstStyle>
            <a:lvl1pPr>
              <a:defRPr sz="4000" b="0">
                <a:latin typeface="Roboto Condensed Light" panose="02000000000000000000" pitchFamily="2" charset="0"/>
                <a:ea typeface="Roboto Condensed Light" panose="02000000000000000000" pitchFamily="2" charset="0"/>
              </a:defRPr>
            </a:lvl1pPr>
          </a:lstStyle>
          <a:p>
            <a:r>
              <a:rPr lang="de-DE" dirty="0"/>
              <a:t>Titelmasterformat durch Klicken bearbeiten</a:t>
            </a:r>
          </a:p>
        </p:txBody>
      </p:sp>
      <p:sp>
        <p:nvSpPr>
          <p:cNvPr id="7" name="Rechteck 6">
            <a:extLst>
              <a:ext uri="{FF2B5EF4-FFF2-40B4-BE49-F238E27FC236}">
                <a16:creationId xmlns:a16="http://schemas.microsoft.com/office/drawing/2014/main" id="{85C9D3AE-C243-494F-8030-EC2028F81747}"/>
              </a:ext>
            </a:extLst>
          </p:cNvPr>
          <p:cNvSpPr/>
          <p:nvPr userDrawn="1"/>
        </p:nvSpPr>
        <p:spPr>
          <a:xfrm>
            <a:off x="0" y="-20538"/>
            <a:ext cx="10693400" cy="558185"/>
          </a:xfrm>
          <a:prstGeom prst="rect">
            <a:avLst/>
          </a:prstGeom>
          <a:solidFill>
            <a:srgbClr val="3C4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2200" dirty="0">
              <a:solidFill>
                <a:srgbClr val="14191E"/>
              </a:solidFill>
              <a:latin typeface="Roboto Black" panose="02000000000000000000" pitchFamily="2" charset="0"/>
              <a:ea typeface="Roboto Black" panose="02000000000000000000" pitchFamily="2" charset="0"/>
            </a:endParaRPr>
          </a:p>
        </p:txBody>
      </p:sp>
      <p:sp>
        <p:nvSpPr>
          <p:cNvPr id="8" name="Rechteck 7">
            <a:extLst>
              <a:ext uri="{FF2B5EF4-FFF2-40B4-BE49-F238E27FC236}">
                <a16:creationId xmlns:a16="http://schemas.microsoft.com/office/drawing/2014/main" id="{1CFE24B8-3B64-4E63-B016-7CC20BFDF1F7}"/>
              </a:ext>
            </a:extLst>
          </p:cNvPr>
          <p:cNvSpPr/>
          <p:nvPr userDrawn="1"/>
        </p:nvSpPr>
        <p:spPr>
          <a:xfrm>
            <a:off x="0" y="522895"/>
            <a:ext cx="10693400" cy="115388"/>
          </a:xfrm>
          <a:prstGeom prst="rect">
            <a:avLst/>
          </a:prstGeom>
          <a:gradFill flip="none" rotWithShape="1">
            <a:gsLst>
              <a:gs pos="100000">
                <a:srgbClr val="148769"/>
              </a:gs>
              <a:gs pos="0">
                <a:srgbClr val="CDF56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2200" dirty="0">
              <a:solidFill>
                <a:srgbClr val="14191E"/>
              </a:solidFill>
              <a:latin typeface="Roboto Black" panose="02000000000000000000" pitchFamily="2" charset="0"/>
              <a:ea typeface="Roboto Black" panose="02000000000000000000" pitchFamily="2" charset="0"/>
            </a:endParaRPr>
          </a:p>
        </p:txBody>
      </p:sp>
      <p:pic>
        <p:nvPicPr>
          <p:cNvPr id="9" name="Grafik 8">
            <a:extLst>
              <a:ext uri="{FF2B5EF4-FFF2-40B4-BE49-F238E27FC236}">
                <a16:creationId xmlns:a16="http://schemas.microsoft.com/office/drawing/2014/main" id="{0B6A112B-AF58-4451-84CC-9B0FD056C8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95230" y="51470"/>
            <a:ext cx="1698775" cy="396720"/>
          </a:xfrm>
          <a:prstGeom prst="rect">
            <a:avLst/>
          </a:prstGeom>
        </p:spPr>
      </p:pic>
    </p:spTree>
    <p:extLst>
      <p:ext uri="{BB962C8B-B14F-4D97-AF65-F5344CB8AC3E}">
        <p14:creationId xmlns:p14="http://schemas.microsoft.com/office/powerpoint/2010/main" val="1637478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B2823A71-2EAC-438F-A348-368FD23CFFD4}" type="slidenum">
              <a:rPr lang="de-DE" smtClean="0"/>
              <a:t>‹Nr.›</a:t>
            </a:fld>
            <a:endParaRPr lang="de-DE" dirty="0"/>
          </a:p>
        </p:txBody>
      </p:sp>
    </p:spTree>
    <p:extLst>
      <p:ext uri="{BB962C8B-B14F-4D97-AF65-F5344CB8AC3E}">
        <p14:creationId xmlns:p14="http://schemas.microsoft.com/office/powerpoint/2010/main" val="1522058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44705" y="4858812"/>
            <a:ext cx="9089390" cy="1501751"/>
          </a:xfrm>
        </p:spPr>
        <p:txBody>
          <a:bodyPr anchor="t"/>
          <a:lstStyle>
            <a:lvl1pPr algn="l">
              <a:defRPr sz="4600" b="1" cap="all"/>
            </a:lvl1pPr>
          </a:lstStyle>
          <a:p>
            <a:r>
              <a:rPr lang="de-DE"/>
              <a:t>Titelmasterformat durch Klicken bearbeiten</a:t>
            </a:r>
          </a:p>
        </p:txBody>
      </p:sp>
      <p:sp>
        <p:nvSpPr>
          <p:cNvPr id="3" name="Textplatzhalter 2"/>
          <p:cNvSpPr>
            <a:spLocks noGrp="1"/>
          </p:cNvSpPr>
          <p:nvPr>
            <p:ph type="body" idx="1"/>
          </p:nvPr>
        </p:nvSpPr>
        <p:spPr>
          <a:xfrm>
            <a:off x="844705" y="3204786"/>
            <a:ext cx="9089390" cy="1654026"/>
          </a:xfrm>
        </p:spPr>
        <p:txBody>
          <a:bodyPr anchor="b"/>
          <a:lstStyle>
            <a:lvl1pPr marL="0" indent="0">
              <a:buNone/>
              <a:defRPr sz="2300">
                <a:solidFill>
                  <a:schemeClr val="tx1">
                    <a:tint val="75000"/>
                  </a:schemeClr>
                </a:solidFill>
              </a:defRPr>
            </a:lvl1pPr>
            <a:lvl2pPr marL="521528" indent="0">
              <a:buNone/>
              <a:defRPr sz="2100">
                <a:solidFill>
                  <a:schemeClr val="tx1">
                    <a:tint val="75000"/>
                  </a:schemeClr>
                </a:solidFill>
              </a:defRPr>
            </a:lvl2pPr>
            <a:lvl3pPr marL="1043056" indent="0">
              <a:buNone/>
              <a:defRPr sz="1800">
                <a:solidFill>
                  <a:schemeClr val="tx1">
                    <a:tint val="75000"/>
                  </a:schemeClr>
                </a:solidFill>
              </a:defRPr>
            </a:lvl3pPr>
            <a:lvl4pPr marL="1564584" indent="0">
              <a:buNone/>
              <a:defRPr sz="1600">
                <a:solidFill>
                  <a:schemeClr val="tx1">
                    <a:tint val="75000"/>
                  </a:schemeClr>
                </a:solidFill>
              </a:defRPr>
            </a:lvl4pPr>
            <a:lvl5pPr marL="2086112" indent="0">
              <a:buNone/>
              <a:defRPr sz="1600">
                <a:solidFill>
                  <a:schemeClr val="tx1">
                    <a:tint val="75000"/>
                  </a:schemeClr>
                </a:solidFill>
              </a:defRPr>
            </a:lvl5pPr>
            <a:lvl6pPr marL="2607640" indent="0">
              <a:buNone/>
              <a:defRPr sz="1600">
                <a:solidFill>
                  <a:schemeClr val="tx1">
                    <a:tint val="75000"/>
                  </a:schemeClr>
                </a:solidFill>
              </a:defRPr>
            </a:lvl6pPr>
            <a:lvl7pPr marL="3129168" indent="0">
              <a:buNone/>
              <a:defRPr sz="1600">
                <a:solidFill>
                  <a:schemeClr val="tx1">
                    <a:tint val="75000"/>
                  </a:schemeClr>
                </a:solidFill>
              </a:defRPr>
            </a:lvl7pPr>
            <a:lvl8pPr marL="3650696" indent="0">
              <a:buNone/>
              <a:defRPr sz="1600">
                <a:solidFill>
                  <a:schemeClr val="tx1">
                    <a:tint val="75000"/>
                  </a:schemeClr>
                </a:solidFill>
              </a:defRPr>
            </a:lvl8pPr>
            <a:lvl9pPr marL="4172224" indent="0">
              <a:buNone/>
              <a:defRPr sz="16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B2823A71-2EAC-438F-A348-368FD23CFFD4}" type="slidenum">
              <a:rPr lang="de-DE" smtClean="0"/>
              <a:t>‹Nr.›</a:t>
            </a:fld>
            <a:endParaRPr lang="de-DE" dirty="0"/>
          </a:p>
        </p:txBody>
      </p:sp>
    </p:spTree>
    <p:extLst>
      <p:ext uri="{BB962C8B-B14F-4D97-AF65-F5344CB8AC3E}">
        <p14:creationId xmlns:p14="http://schemas.microsoft.com/office/powerpoint/2010/main" val="3970363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625639" y="1944575"/>
            <a:ext cx="5537918" cy="5502919"/>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341781" y="1944575"/>
            <a:ext cx="5537919" cy="5502919"/>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B2823A71-2EAC-438F-A348-368FD23CFFD4}" type="slidenum">
              <a:rPr lang="de-DE" smtClean="0"/>
              <a:t>‹Nr.›</a:t>
            </a:fld>
            <a:endParaRPr lang="de-DE" dirty="0"/>
          </a:p>
        </p:txBody>
      </p:sp>
    </p:spTree>
    <p:extLst>
      <p:ext uri="{BB962C8B-B14F-4D97-AF65-F5344CB8AC3E}">
        <p14:creationId xmlns:p14="http://schemas.microsoft.com/office/powerpoint/2010/main" val="893004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534670" y="302801"/>
            <a:ext cx="9624060" cy="1260211"/>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534670" y="1692533"/>
            <a:ext cx="4724775" cy="705367"/>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de-DE"/>
              <a:t>Textmasterformat bearbeiten</a:t>
            </a:r>
          </a:p>
        </p:txBody>
      </p:sp>
      <p:sp>
        <p:nvSpPr>
          <p:cNvPr id="4" name="Inhaltsplatzhalter 3"/>
          <p:cNvSpPr>
            <a:spLocks noGrp="1"/>
          </p:cNvSpPr>
          <p:nvPr>
            <p:ph sz="half" idx="2"/>
          </p:nvPr>
        </p:nvSpPr>
        <p:spPr>
          <a:xfrm>
            <a:off x="534670" y="2397901"/>
            <a:ext cx="4724775"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5432099" y="1692533"/>
            <a:ext cx="4726631" cy="705367"/>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de-DE"/>
              <a:t>Textmasterformat bearbeiten</a:t>
            </a:r>
          </a:p>
        </p:txBody>
      </p:sp>
      <p:sp>
        <p:nvSpPr>
          <p:cNvPr id="6" name="Inhaltsplatzhalter 5"/>
          <p:cNvSpPr>
            <a:spLocks noGrp="1"/>
          </p:cNvSpPr>
          <p:nvPr>
            <p:ph sz="quarter" idx="4"/>
          </p:nvPr>
        </p:nvSpPr>
        <p:spPr>
          <a:xfrm>
            <a:off x="5432099" y="2397901"/>
            <a:ext cx="4726631"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endParaRPr lang="de-DE" dirty="0"/>
          </a:p>
        </p:txBody>
      </p:sp>
      <p:sp>
        <p:nvSpPr>
          <p:cNvPr id="8" name="Fußzeilenplatzhalter 7"/>
          <p:cNvSpPr>
            <a:spLocks noGrp="1"/>
          </p:cNvSpPr>
          <p:nvPr>
            <p:ph type="ftr" sz="quarter" idx="11"/>
          </p:nvPr>
        </p:nvSpPr>
        <p:spPr/>
        <p:txBody>
          <a:bodyPr/>
          <a:lstStyle/>
          <a:p>
            <a:endParaRPr lang="de-DE" dirty="0"/>
          </a:p>
        </p:txBody>
      </p:sp>
      <p:sp>
        <p:nvSpPr>
          <p:cNvPr id="9" name="Foliennummernplatzhalter 8"/>
          <p:cNvSpPr>
            <a:spLocks noGrp="1"/>
          </p:cNvSpPr>
          <p:nvPr>
            <p:ph type="sldNum" sz="quarter" idx="12"/>
          </p:nvPr>
        </p:nvSpPr>
        <p:spPr/>
        <p:txBody>
          <a:bodyPr/>
          <a:lstStyle/>
          <a:p>
            <a:fld id="{B2823A71-2EAC-438F-A348-368FD23CFFD4}" type="slidenum">
              <a:rPr lang="de-DE" smtClean="0"/>
              <a:t>‹Nr.›</a:t>
            </a:fld>
            <a:endParaRPr lang="de-DE" dirty="0"/>
          </a:p>
        </p:txBody>
      </p:sp>
    </p:spTree>
    <p:extLst>
      <p:ext uri="{BB962C8B-B14F-4D97-AF65-F5344CB8AC3E}">
        <p14:creationId xmlns:p14="http://schemas.microsoft.com/office/powerpoint/2010/main" val="2069977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
        <p:nvSpPr>
          <p:cNvPr id="3" name="Datumsplatzhalter 2"/>
          <p:cNvSpPr>
            <a:spLocks noGrp="1"/>
          </p:cNvSpPr>
          <p:nvPr>
            <p:ph type="dt" sz="half" idx="10"/>
          </p:nvPr>
        </p:nvSpPr>
        <p:spPr/>
        <p:txBody>
          <a:bodyPr/>
          <a:lstStyle/>
          <a:p>
            <a:endParaRPr lang="de-DE" dirty="0"/>
          </a:p>
        </p:txBody>
      </p:sp>
      <p:sp>
        <p:nvSpPr>
          <p:cNvPr id="4" name="Fußzeilenplatzhalter 3"/>
          <p:cNvSpPr>
            <a:spLocks noGrp="1"/>
          </p:cNvSpPr>
          <p:nvPr>
            <p:ph type="ftr" sz="quarter" idx="11"/>
          </p:nvPr>
        </p:nvSpPr>
        <p:spPr/>
        <p:txBody>
          <a:bodyPr/>
          <a:lstStyle/>
          <a:p>
            <a:endParaRPr lang="de-DE" dirty="0"/>
          </a:p>
        </p:txBody>
      </p:sp>
      <p:sp>
        <p:nvSpPr>
          <p:cNvPr id="5" name="Foliennummernplatzhalter 4"/>
          <p:cNvSpPr>
            <a:spLocks noGrp="1"/>
          </p:cNvSpPr>
          <p:nvPr>
            <p:ph type="sldNum" sz="quarter" idx="12"/>
          </p:nvPr>
        </p:nvSpPr>
        <p:spPr/>
        <p:txBody>
          <a:bodyPr/>
          <a:lstStyle/>
          <a:p>
            <a:fld id="{B2823A71-2EAC-438F-A348-368FD23CFFD4}" type="slidenum">
              <a:rPr lang="de-DE" smtClean="0"/>
              <a:t>‹Nr.›</a:t>
            </a:fld>
            <a:endParaRPr lang="de-DE" dirty="0"/>
          </a:p>
        </p:txBody>
      </p:sp>
    </p:spTree>
    <p:extLst>
      <p:ext uri="{BB962C8B-B14F-4D97-AF65-F5344CB8AC3E}">
        <p14:creationId xmlns:p14="http://schemas.microsoft.com/office/powerpoint/2010/main" val="3575086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de-DE" dirty="0"/>
          </a:p>
        </p:txBody>
      </p:sp>
      <p:sp>
        <p:nvSpPr>
          <p:cNvPr id="3" name="Fußzeilenplatzhalter 2"/>
          <p:cNvSpPr>
            <a:spLocks noGrp="1"/>
          </p:cNvSpPr>
          <p:nvPr>
            <p:ph type="ftr" sz="quarter" idx="11"/>
          </p:nvPr>
        </p:nvSpPr>
        <p:spPr/>
        <p:txBody>
          <a:bodyPr/>
          <a:lstStyle/>
          <a:p>
            <a:endParaRPr lang="de-DE" dirty="0"/>
          </a:p>
        </p:txBody>
      </p:sp>
      <p:sp>
        <p:nvSpPr>
          <p:cNvPr id="4" name="Foliennummernplatzhalter 3"/>
          <p:cNvSpPr>
            <a:spLocks noGrp="1"/>
          </p:cNvSpPr>
          <p:nvPr>
            <p:ph type="sldNum" sz="quarter" idx="12"/>
          </p:nvPr>
        </p:nvSpPr>
        <p:spPr/>
        <p:txBody>
          <a:bodyPr/>
          <a:lstStyle/>
          <a:p>
            <a:fld id="{B2823A71-2EAC-438F-A348-368FD23CFFD4}" type="slidenum">
              <a:rPr lang="de-DE" smtClean="0"/>
              <a:t>‹Nr.›</a:t>
            </a:fld>
            <a:endParaRPr lang="de-DE" dirty="0"/>
          </a:p>
        </p:txBody>
      </p:sp>
    </p:spTree>
    <p:extLst>
      <p:ext uri="{BB962C8B-B14F-4D97-AF65-F5344CB8AC3E}">
        <p14:creationId xmlns:p14="http://schemas.microsoft.com/office/powerpoint/2010/main" val="1426942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34671" y="301050"/>
            <a:ext cx="3518055" cy="1281214"/>
          </a:xfrm>
        </p:spPr>
        <p:txBody>
          <a:bodyPr anchor="b"/>
          <a:lstStyle>
            <a:lvl1pPr algn="l">
              <a:defRPr sz="2300" b="1"/>
            </a:lvl1pPr>
          </a:lstStyle>
          <a:p>
            <a:r>
              <a:rPr lang="de-DE"/>
              <a:t>Titelmasterformat durch Klicken bearbeiten</a:t>
            </a:r>
          </a:p>
        </p:txBody>
      </p:sp>
      <p:sp>
        <p:nvSpPr>
          <p:cNvPr id="3" name="Inhaltsplatzhalter 2"/>
          <p:cNvSpPr>
            <a:spLocks noGrp="1"/>
          </p:cNvSpPr>
          <p:nvPr>
            <p:ph idx="1"/>
          </p:nvPr>
        </p:nvSpPr>
        <p:spPr>
          <a:xfrm>
            <a:off x="4180822" y="301051"/>
            <a:ext cx="5977908" cy="6453328"/>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534671" y="1582265"/>
            <a:ext cx="3518055" cy="5172114"/>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B2823A71-2EAC-438F-A348-368FD23CFFD4}" type="slidenum">
              <a:rPr lang="de-DE" smtClean="0"/>
              <a:t>‹Nr.›</a:t>
            </a:fld>
            <a:endParaRPr lang="de-DE" dirty="0"/>
          </a:p>
        </p:txBody>
      </p:sp>
    </p:spTree>
    <p:extLst>
      <p:ext uri="{BB962C8B-B14F-4D97-AF65-F5344CB8AC3E}">
        <p14:creationId xmlns:p14="http://schemas.microsoft.com/office/powerpoint/2010/main" val="3385522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34670" y="302801"/>
            <a:ext cx="9624060" cy="1260211"/>
          </a:xfrm>
          <a:prstGeom prst="rect">
            <a:avLst/>
          </a:prstGeom>
        </p:spPr>
        <p:txBody>
          <a:bodyPr vert="horz" lIns="104306" tIns="52153" rIns="104306" bIns="52153" rtlCol="0" anchor="ctr">
            <a:normAutofit/>
          </a:bodyPr>
          <a:lstStyle/>
          <a:p>
            <a:r>
              <a:rPr lang="de-DE"/>
              <a:t>Titelmasterformat durch Klicken bearbeiten</a:t>
            </a:r>
          </a:p>
        </p:txBody>
      </p:sp>
      <p:sp>
        <p:nvSpPr>
          <p:cNvPr id="3" name="Textplatzhalter 2"/>
          <p:cNvSpPr>
            <a:spLocks noGrp="1"/>
          </p:cNvSpPr>
          <p:nvPr>
            <p:ph type="body" idx="1"/>
          </p:nvPr>
        </p:nvSpPr>
        <p:spPr>
          <a:xfrm>
            <a:off x="534670" y="1764295"/>
            <a:ext cx="9624060" cy="4990084"/>
          </a:xfrm>
          <a:prstGeom prst="rect">
            <a:avLst/>
          </a:prstGeom>
        </p:spPr>
        <p:txBody>
          <a:bodyPr vert="horz" lIns="104306" tIns="52153" rIns="104306" bIns="52153"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534670" y="7008171"/>
            <a:ext cx="2495127" cy="402567"/>
          </a:xfrm>
          <a:prstGeom prst="rect">
            <a:avLst/>
          </a:prstGeom>
        </p:spPr>
        <p:txBody>
          <a:bodyPr vert="horz" lIns="104306" tIns="52153" rIns="104306" bIns="52153" rtlCol="0" anchor="ctr"/>
          <a:lstStyle>
            <a:lvl1pPr algn="l">
              <a:defRPr sz="1400">
                <a:solidFill>
                  <a:schemeClr val="tx1">
                    <a:tint val="75000"/>
                  </a:schemeClr>
                </a:solidFill>
              </a:defRPr>
            </a:lvl1pPr>
          </a:lstStyle>
          <a:p>
            <a:endParaRPr lang="de-DE" dirty="0"/>
          </a:p>
        </p:txBody>
      </p:sp>
      <p:sp>
        <p:nvSpPr>
          <p:cNvPr id="5" name="Fußzeilenplatzhalter 4"/>
          <p:cNvSpPr>
            <a:spLocks noGrp="1"/>
          </p:cNvSpPr>
          <p:nvPr>
            <p:ph type="ftr" sz="quarter" idx="3"/>
          </p:nvPr>
        </p:nvSpPr>
        <p:spPr>
          <a:xfrm>
            <a:off x="3653579" y="7008171"/>
            <a:ext cx="3386243" cy="402567"/>
          </a:xfrm>
          <a:prstGeom prst="rect">
            <a:avLst/>
          </a:prstGeom>
        </p:spPr>
        <p:txBody>
          <a:bodyPr vert="horz" lIns="104306" tIns="52153" rIns="104306" bIns="52153" rtlCol="0" anchor="ctr"/>
          <a:lstStyle>
            <a:lvl1pPr algn="ctr">
              <a:defRPr sz="1400">
                <a:solidFill>
                  <a:schemeClr val="tx1">
                    <a:tint val="75000"/>
                  </a:schemeClr>
                </a:solidFill>
              </a:defRPr>
            </a:lvl1pPr>
          </a:lstStyle>
          <a:p>
            <a:endParaRPr lang="de-DE" dirty="0"/>
          </a:p>
        </p:txBody>
      </p:sp>
      <p:sp>
        <p:nvSpPr>
          <p:cNvPr id="6" name="Foliennummernplatzhalter 5"/>
          <p:cNvSpPr>
            <a:spLocks noGrp="1"/>
          </p:cNvSpPr>
          <p:nvPr>
            <p:ph type="sldNum" sz="quarter" idx="4"/>
          </p:nvPr>
        </p:nvSpPr>
        <p:spPr>
          <a:xfrm>
            <a:off x="7663603" y="7008171"/>
            <a:ext cx="2495127" cy="402567"/>
          </a:xfrm>
          <a:prstGeom prst="rect">
            <a:avLst/>
          </a:prstGeom>
        </p:spPr>
        <p:txBody>
          <a:bodyPr vert="horz" lIns="104306" tIns="52153" rIns="104306" bIns="52153" rtlCol="0" anchor="ctr"/>
          <a:lstStyle>
            <a:lvl1pPr algn="r">
              <a:defRPr sz="1400">
                <a:solidFill>
                  <a:schemeClr val="tx1">
                    <a:tint val="75000"/>
                  </a:schemeClr>
                </a:solidFill>
              </a:defRPr>
            </a:lvl1pPr>
          </a:lstStyle>
          <a:p>
            <a:fld id="{B2823A71-2EAC-438F-A348-368FD23CFFD4}" type="slidenum">
              <a:rPr lang="de-DE" smtClean="0"/>
              <a:t>‹Nr.›</a:t>
            </a:fld>
            <a:endParaRPr lang="de-DE" dirty="0"/>
          </a:p>
        </p:txBody>
      </p:sp>
    </p:spTree>
    <p:extLst>
      <p:ext uri="{BB962C8B-B14F-4D97-AF65-F5344CB8AC3E}">
        <p14:creationId xmlns:p14="http://schemas.microsoft.com/office/powerpoint/2010/main" val="64393144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ctr" defTabSz="1043056" rtl="0" eaLnBrk="1" latinLnBrk="0" hangingPunct="1">
        <a:spcBef>
          <a:spcPct val="0"/>
        </a:spcBef>
        <a:buNone/>
        <a:defRPr sz="5000" kern="1200">
          <a:solidFill>
            <a:schemeClr val="tx1"/>
          </a:solidFill>
          <a:latin typeface="+mj-lt"/>
          <a:ea typeface="+mj-ea"/>
          <a:cs typeface="+mj-cs"/>
        </a:defRPr>
      </a:lvl1pPr>
    </p:titleStyle>
    <p:bodyStyle>
      <a:lvl1pPr marL="391146" indent="-391146" algn="l" defTabSz="1043056"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1pPr>
      <a:lvl2pPr marL="847483" indent="-325955" algn="l" defTabSz="104305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p:bodyStyle>
    <p:otherStyle>
      <a:defPPr>
        <a:defRPr lang="de-DE"/>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denkzeuge.com/agb/"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hteck 17"/>
          <p:cNvSpPr/>
          <p:nvPr/>
        </p:nvSpPr>
        <p:spPr>
          <a:xfrm>
            <a:off x="0" y="0"/>
            <a:ext cx="10693400" cy="756126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a:p>
        </p:txBody>
      </p:sp>
      <p:sp>
        <p:nvSpPr>
          <p:cNvPr id="29" name="Ellipse 28"/>
          <p:cNvSpPr>
            <a:spLocks noChangeAspect="1"/>
          </p:cNvSpPr>
          <p:nvPr/>
        </p:nvSpPr>
        <p:spPr>
          <a:xfrm>
            <a:off x="2216269" y="1081031"/>
            <a:ext cx="6300000" cy="630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Ellipse 18"/>
          <p:cNvSpPr>
            <a:spLocks noChangeAspect="1"/>
          </p:cNvSpPr>
          <p:nvPr/>
        </p:nvSpPr>
        <p:spPr>
          <a:xfrm>
            <a:off x="2736700" y="1606935"/>
            <a:ext cx="5220000" cy="522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Ellipse 19"/>
          <p:cNvSpPr/>
          <p:nvPr/>
        </p:nvSpPr>
        <p:spPr>
          <a:xfrm>
            <a:off x="4302644" y="3226935"/>
            <a:ext cx="1980000" cy="198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Ellipse 20"/>
          <p:cNvSpPr/>
          <p:nvPr/>
        </p:nvSpPr>
        <p:spPr>
          <a:xfrm>
            <a:off x="3222644" y="2146935"/>
            <a:ext cx="4140000" cy="414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Ellipse 21"/>
          <p:cNvSpPr/>
          <p:nvPr/>
        </p:nvSpPr>
        <p:spPr>
          <a:xfrm>
            <a:off x="3762644" y="2686935"/>
            <a:ext cx="3060000" cy="30600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Ellipse 2"/>
          <p:cNvSpPr/>
          <p:nvPr/>
        </p:nvSpPr>
        <p:spPr>
          <a:xfrm>
            <a:off x="4842644" y="3766935"/>
            <a:ext cx="900000" cy="900000"/>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Rechteck 22"/>
          <p:cNvSpPr/>
          <p:nvPr/>
        </p:nvSpPr>
        <p:spPr>
          <a:xfrm>
            <a:off x="5130676" y="3528310"/>
            <a:ext cx="228201" cy="276999"/>
          </a:xfrm>
          <a:prstGeom prst="rect">
            <a:avLst/>
          </a:prstGeom>
        </p:spPr>
        <p:txBody>
          <a:bodyPr wrap="square">
            <a:spAutoFit/>
          </a:bodyPr>
          <a:lstStyle/>
          <a:p>
            <a:pPr marL="108000" algn="ctr"/>
            <a:r>
              <a:rPr lang="de-DE" sz="1200" dirty="0">
                <a:solidFill>
                  <a:schemeClr val="bg1">
                    <a:lumMod val="75000"/>
                  </a:schemeClr>
                </a:solidFill>
              </a:rPr>
              <a:t>0</a:t>
            </a:r>
          </a:p>
        </p:txBody>
      </p:sp>
      <p:sp>
        <p:nvSpPr>
          <p:cNvPr id="24" name="Rechteck 23"/>
          <p:cNvSpPr/>
          <p:nvPr/>
        </p:nvSpPr>
        <p:spPr>
          <a:xfrm>
            <a:off x="4986660" y="839336"/>
            <a:ext cx="451617" cy="276999"/>
          </a:xfrm>
          <a:prstGeom prst="rect">
            <a:avLst/>
          </a:prstGeom>
        </p:spPr>
        <p:txBody>
          <a:bodyPr wrap="square">
            <a:spAutoFit/>
          </a:bodyPr>
          <a:lstStyle/>
          <a:p>
            <a:pPr marL="108000" algn="ctr"/>
            <a:r>
              <a:rPr lang="de-DE" sz="1200" dirty="0">
                <a:solidFill>
                  <a:schemeClr val="bg1">
                    <a:lumMod val="75000"/>
                  </a:schemeClr>
                </a:solidFill>
              </a:rPr>
              <a:t>10</a:t>
            </a:r>
          </a:p>
        </p:txBody>
      </p:sp>
      <p:sp>
        <p:nvSpPr>
          <p:cNvPr id="25" name="Rechteck 24"/>
          <p:cNvSpPr/>
          <p:nvPr/>
        </p:nvSpPr>
        <p:spPr>
          <a:xfrm>
            <a:off x="5138068" y="1922834"/>
            <a:ext cx="228201" cy="276999"/>
          </a:xfrm>
          <a:prstGeom prst="rect">
            <a:avLst/>
          </a:prstGeom>
        </p:spPr>
        <p:txBody>
          <a:bodyPr wrap="square">
            <a:spAutoFit/>
          </a:bodyPr>
          <a:lstStyle/>
          <a:p>
            <a:pPr marL="108000" algn="ctr"/>
            <a:r>
              <a:rPr lang="de-DE" sz="1200" dirty="0">
                <a:solidFill>
                  <a:schemeClr val="bg1">
                    <a:lumMod val="75000"/>
                  </a:schemeClr>
                </a:solidFill>
              </a:rPr>
              <a:t>6</a:t>
            </a:r>
          </a:p>
        </p:txBody>
      </p:sp>
      <p:sp>
        <p:nvSpPr>
          <p:cNvPr id="26" name="Rechteck 25"/>
          <p:cNvSpPr/>
          <p:nvPr/>
        </p:nvSpPr>
        <p:spPr>
          <a:xfrm>
            <a:off x="5138068" y="2445480"/>
            <a:ext cx="228201" cy="276999"/>
          </a:xfrm>
          <a:prstGeom prst="rect">
            <a:avLst/>
          </a:prstGeom>
        </p:spPr>
        <p:txBody>
          <a:bodyPr wrap="square">
            <a:spAutoFit/>
          </a:bodyPr>
          <a:lstStyle/>
          <a:p>
            <a:pPr marL="108000" algn="ctr"/>
            <a:r>
              <a:rPr lang="de-DE" sz="1200" dirty="0">
                <a:solidFill>
                  <a:schemeClr val="bg1">
                    <a:lumMod val="75000"/>
                  </a:schemeClr>
                </a:solidFill>
              </a:rPr>
              <a:t>4</a:t>
            </a:r>
          </a:p>
        </p:txBody>
      </p:sp>
      <p:sp>
        <p:nvSpPr>
          <p:cNvPr id="27" name="Rechteck 26"/>
          <p:cNvSpPr/>
          <p:nvPr/>
        </p:nvSpPr>
        <p:spPr>
          <a:xfrm>
            <a:off x="5130676" y="3010511"/>
            <a:ext cx="228201" cy="276999"/>
          </a:xfrm>
          <a:prstGeom prst="rect">
            <a:avLst/>
          </a:prstGeom>
        </p:spPr>
        <p:txBody>
          <a:bodyPr wrap="square">
            <a:spAutoFit/>
          </a:bodyPr>
          <a:lstStyle/>
          <a:p>
            <a:pPr marL="108000" algn="ctr"/>
            <a:r>
              <a:rPr lang="de-DE" sz="1200" dirty="0">
                <a:solidFill>
                  <a:schemeClr val="bg1">
                    <a:lumMod val="75000"/>
                  </a:schemeClr>
                </a:solidFill>
              </a:rPr>
              <a:t>2</a:t>
            </a:r>
          </a:p>
        </p:txBody>
      </p:sp>
      <p:sp>
        <p:nvSpPr>
          <p:cNvPr id="28" name="Rechteck 27"/>
          <p:cNvSpPr/>
          <p:nvPr/>
        </p:nvSpPr>
        <p:spPr>
          <a:xfrm>
            <a:off x="5118499" y="1365360"/>
            <a:ext cx="228201" cy="276999"/>
          </a:xfrm>
          <a:prstGeom prst="rect">
            <a:avLst/>
          </a:prstGeom>
        </p:spPr>
        <p:txBody>
          <a:bodyPr wrap="square">
            <a:spAutoFit/>
          </a:bodyPr>
          <a:lstStyle/>
          <a:p>
            <a:pPr marL="108000" algn="ctr"/>
            <a:r>
              <a:rPr lang="de-DE" sz="1200" dirty="0">
                <a:solidFill>
                  <a:schemeClr val="bg1">
                    <a:lumMod val="75000"/>
                  </a:schemeClr>
                </a:solidFill>
              </a:rPr>
              <a:t>8</a:t>
            </a:r>
          </a:p>
        </p:txBody>
      </p:sp>
      <p:sp>
        <p:nvSpPr>
          <p:cNvPr id="30" name="Rechteck 29"/>
          <p:cNvSpPr/>
          <p:nvPr/>
        </p:nvSpPr>
        <p:spPr>
          <a:xfrm>
            <a:off x="3159" y="108223"/>
            <a:ext cx="10693399" cy="646331"/>
          </a:xfrm>
          <a:prstGeom prst="rect">
            <a:avLst/>
          </a:prstGeom>
        </p:spPr>
        <p:txBody>
          <a:bodyPr wrap="square">
            <a:spAutoFit/>
          </a:bodyPr>
          <a:lstStyle/>
          <a:p>
            <a:pPr marL="108000" algn="ctr"/>
            <a:r>
              <a:rPr lang="de-DE" sz="3600" dirty="0">
                <a:solidFill>
                  <a:schemeClr val="bg1"/>
                </a:solidFill>
                <a:latin typeface="+mj-lt"/>
                <a:ea typeface="Roboto Condensed Light" panose="02000000000000000000" pitchFamily="2" charset="0"/>
              </a:rPr>
              <a:t>Angebot Führungs-Feedback-Analyse</a:t>
            </a:r>
          </a:p>
        </p:txBody>
      </p:sp>
      <p:sp>
        <p:nvSpPr>
          <p:cNvPr id="31" name="Rechteck 30"/>
          <p:cNvSpPr/>
          <p:nvPr/>
        </p:nvSpPr>
        <p:spPr>
          <a:xfrm>
            <a:off x="0" y="3760836"/>
            <a:ext cx="10716193" cy="931859"/>
          </a:xfrm>
          <a:prstGeom prst="rect">
            <a:avLst/>
          </a:prstGeom>
          <a:gradFill flip="none" rotWithShape="1">
            <a:gsLst>
              <a:gs pos="0">
                <a:srgbClr val="148769"/>
              </a:gs>
              <a:gs pos="50000">
                <a:srgbClr val="69B969"/>
              </a:gs>
              <a:gs pos="100000">
                <a:srgbClr val="CDF569"/>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Ellipse 33"/>
          <p:cNvSpPr/>
          <p:nvPr/>
        </p:nvSpPr>
        <p:spPr>
          <a:xfrm>
            <a:off x="4842644" y="3766935"/>
            <a:ext cx="900000" cy="900000"/>
          </a:xfrm>
          <a:prstGeom prst="ellipse">
            <a:avLst/>
          </a:prstGeom>
          <a:solidFill>
            <a:schemeClr val="tx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Ellipse 34"/>
          <p:cNvSpPr/>
          <p:nvPr/>
        </p:nvSpPr>
        <p:spPr>
          <a:xfrm>
            <a:off x="8865376" y="6012879"/>
            <a:ext cx="1276384" cy="1276384"/>
          </a:xfrm>
          <a:prstGeom prst="ellipse">
            <a:avLst/>
          </a:prstGeom>
          <a:solidFill>
            <a:srgbClr val="69B9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Textfeld 35"/>
          <p:cNvSpPr txBox="1"/>
          <p:nvPr/>
        </p:nvSpPr>
        <p:spPr>
          <a:xfrm>
            <a:off x="8792476" y="6527968"/>
            <a:ext cx="1422184" cy="276999"/>
          </a:xfrm>
          <a:prstGeom prst="rect">
            <a:avLst/>
          </a:prstGeom>
          <a:noFill/>
        </p:spPr>
        <p:txBody>
          <a:bodyPr wrap="none" rtlCol="0">
            <a:spAutoFit/>
          </a:bodyPr>
          <a:lstStyle/>
          <a:p>
            <a:pPr algn="ctr"/>
            <a:r>
              <a:rPr lang="de-DE" sz="1200" dirty="0">
                <a:solidFill>
                  <a:schemeClr val="bg1"/>
                </a:solidFill>
                <a:latin typeface="Asap Medium" panose="020F0604030202060203" pitchFamily="34" charset="0"/>
              </a:rPr>
              <a:t>Denkzeuge GmbH</a:t>
            </a:r>
          </a:p>
        </p:txBody>
      </p:sp>
      <p:pic>
        <p:nvPicPr>
          <p:cNvPr id="38" name="Grafik 3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66050" y="3913818"/>
            <a:ext cx="453188" cy="606234"/>
          </a:xfrm>
          <a:prstGeom prst="rect">
            <a:avLst/>
          </a:prstGeom>
        </p:spPr>
      </p:pic>
    </p:spTree>
    <p:extLst>
      <p:ext uri="{BB962C8B-B14F-4D97-AF65-F5344CB8AC3E}">
        <p14:creationId xmlns:p14="http://schemas.microsoft.com/office/powerpoint/2010/main" val="2132495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latin typeface="+mj-lt"/>
              </a:rPr>
              <a:t>Angebot für eine Führungs-Feedback-Analyse aus Teamsicht</a:t>
            </a:r>
          </a:p>
        </p:txBody>
      </p:sp>
      <p:sp>
        <p:nvSpPr>
          <p:cNvPr id="8" name="Rechteck 7"/>
          <p:cNvSpPr/>
          <p:nvPr/>
        </p:nvSpPr>
        <p:spPr>
          <a:xfrm>
            <a:off x="738188" y="2627917"/>
            <a:ext cx="9001000" cy="2862322"/>
          </a:xfrm>
          <a:prstGeom prst="rect">
            <a:avLst/>
          </a:prstGeom>
        </p:spPr>
        <p:txBody>
          <a:bodyPr wrap="square">
            <a:spAutoFit/>
          </a:bodyPr>
          <a:lstStyle/>
          <a:p>
            <a:r>
              <a:rPr lang="de-DE" sz="1000" dirty="0"/>
              <a:t>Sehr geehrte ,</a:t>
            </a:r>
          </a:p>
          <a:p>
            <a:r>
              <a:rPr lang="de-DE" sz="1000" dirty="0"/>
              <a:t> </a:t>
            </a:r>
          </a:p>
          <a:p>
            <a:r>
              <a:rPr lang="de-DE" sz="1000" dirty="0"/>
              <a:t>vielen Dank für Ihre Interesse an einer Führungs-Feedback-Analyse  aus Ihrem Team. Gerne erhalten Sie nachfolgend das gewünschte Angebot.</a:t>
            </a:r>
          </a:p>
          <a:p>
            <a:r>
              <a:rPr lang="de-DE" sz="1000" dirty="0"/>
              <a:t> </a:t>
            </a:r>
          </a:p>
          <a:p>
            <a:r>
              <a:rPr lang="de-DE" sz="1000" dirty="0"/>
              <a:t>Um ein möglichst ehrliches Ergebnis zu bekommen, schlage ich vor, Ihre Mitarbeiter von meiner Seite dazu einzuladen und Ihnen die Auswertung anschließend anonymisiert zu präsentieren. </a:t>
            </a:r>
          </a:p>
          <a:p>
            <a:r>
              <a:rPr lang="de-DE" sz="1000" dirty="0"/>
              <a:t>Der Ablauf nach Auftragserteilung ist wie folgt:</a:t>
            </a:r>
          </a:p>
          <a:p>
            <a:endParaRPr lang="de-DE" sz="1000" dirty="0"/>
          </a:p>
          <a:p>
            <a:pPr marL="228600" indent="-228600">
              <a:buFont typeface="+mj-lt"/>
              <a:buAutoNum type="arabicPeriod"/>
            </a:pPr>
            <a:r>
              <a:rPr lang="de-DE" sz="1000" dirty="0"/>
              <a:t>Sie bitten Ihre Mitarbeiter um eine anonyme Teilnahme für ein Führungs-Feedback.</a:t>
            </a:r>
          </a:p>
          <a:p>
            <a:pPr marL="228600" indent="-228600">
              <a:buFont typeface="+mj-lt"/>
              <a:buAutoNum type="arabicPeriod"/>
            </a:pPr>
            <a:r>
              <a:rPr lang="de-DE" sz="1000" dirty="0"/>
              <a:t>Sie übermitteln mir eine Liste mit den Namen und Emailadressen der Teilnehmer.</a:t>
            </a:r>
          </a:p>
          <a:p>
            <a:pPr marL="228600" indent="-228600">
              <a:buFont typeface="+mj-lt"/>
              <a:buAutoNum type="arabicPeriod"/>
            </a:pPr>
            <a:r>
              <a:rPr lang="de-DE" sz="1000" dirty="0"/>
              <a:t>Ich lade jeden einzelnen persönlich mit einem Link ein, den Sensor einzustellen und Feedback zu den einzelnen Speichen zu geben.</a:t>
            </a:r>
          </a:p>
          <a:p>
            <a:pPr marL="228600" indent="-228600">
              <a:buFont typeface="+mj-lt"/>
              <a:buAutoNum type="arabicPeriod"/>
            </a:pPr>
            <a:r>
              <a:rPr lang="de-DE" sz="1000" dirty="0"/>
              <a:t>Ich fasse die Führungssensorergebnisse in einer Vergleichs-Grafik zusammen und die Textfeedbacks in einer übersichtlichen Liste.</a:t>
            </a:r>
          </a:p>
          <a:p>
            <a:endParaRPr lang="de-DE" sz="1000" dirty="0"/>
          </a:p>
          <a:p>
            <a:r>
              <a:rPr lang="de-DE" sz="1000" dirty="0"/>
              <a:t>Über Ihren Auftrag freue ich mich und garantiere eine gewissenhafte und professionelle Durchführung. Für Fragen stehe ich gern zur Verfügung.</a:t>
            </a:r>
          </a:p>
          <a:p>
            <a:r>
              <a:rPr lang="de-DE" sz="1000" dirty="0"/>
              <a:t> </a:t>
            </a:r>
          </a:p>
          <a:p>
            <a:r>
              <a:rPr lang="de-DE" sz="1000" dirty="0"/>
              <a:t>Herzliche Grüße</a:t>
            </a:r>
          </a:p>
          <a:p>
            <a:r>
              <a:rPr lang="de-DE" sz="1000" b="1" dirty="0"/>
              <a:t>Denkzeuge GmbH</a:t>
            </a:r>
          </a:p>
          <a:p>
            <a:endParaRPr lang="de-DE" sz="1000" dirty="0"/>
          </a:p>
        </p:txBody>
      </p:sp>
      <p:sp>
        <p:nvSpPr>
          <p:cNvPr id="16" name="Rechteck 15"/>
          <p:cNvSpPr/>
          <p:nvPr/>
        </p:nvSpPr>
        <p:spPr>
          <a:xfrm>
            <a:off x="738188" y="6516935"/>
            <a:ext cx="1675459" cy="400110"/>
          </a:xfrm>
          <a:prstGeom prst="rect">
            <a:avLst/>
          </a:prstGeom>
        </p:spPr>
        <p:txBody>
          <a:bodyPr wrap="none">
            <a:spAutoFit/>
          </a:bodyPr>
          <a:lstStyle/>
          <a:p>
            <a:r>
              <a:rPr lang="de-DE" sz="1000" b="1" dirty="0">
                <a:solidFill>
                  <a:prstClr val="black"/>
                </a:solidFill>
              </a:rPr>
              <a:t>Auftrag erteilt </a:t>
            </a:r>
          </a:p>
          <a:p>
            <a:r>
              <a:rPr lang="de-DE" sz="1000" dirty="0">
                <a:solidFill>
                  <a:prstClr val="black"/>
                </a:solidFill>
              </a:rPr>
              <a:t>(Name, Datum, Unterschrift)</a:t>
            </a:r>
            <a:endParaRPr lang="de-DE" dirty="0"/>
          </a:p>
        </p:txBody>
      </p:sp>
      <p:cxnSp>
        <p:nvCxnSpPr>
          <p:cNvPr id="18" name="Gerade Verbindung 17"/>
          <p:cNvCxnSpPr/>
          <p:nvPr/>
        </p:nvCxnSpPr>
        <p:spPr>
          <a:xfrm>
            <a:off x="2413647" y="6876975"/>
            <a:ext cx="6461445" cy="0"/>
          </a:xfrm>
          <a:prstGeom prst="line">
            <a:avLst/>
          </a:prstGeom>
        </p:spPr>
        <p:style>
          <a:lnRef idx="1">
            <a:schemeClr val="dk1"/>
          </a:lnRef>
          <a:fillRef idx="0">
            <a:schemeClr val="dk1"/>
          </a:fillRef>
          <a:effectRef idx="0">
            <a:schemeClr val="dk1"/>
          </a:effectRef>
          <a:fontRef idx="minor">
            <a:schemeClr val="tx1"/>
          </a:fontRef>
        </p:style>
      </p:cxnSp>
      <p:sp>
        <p:nvSpPr>
          <p:cNvPr id="19" name="Rechteck 18"/>
          <p:cNvSpPr/>
          <p:nvPr/>
        </p:nvSpPr>
        <p:spPr>
          <a:xfrm>
            <a:off x="738188" y="6372919"/>
            <a:ext cx="8496944" cy="591162"/>
          </a:xfrm>
          <a:prstGeom prst="rect">
            <a:avLst/>
          </a:prstGeom>
          <a:noFill/>
          <a:ln>
            <a:solidFill>
              <a:srgbClr val="69B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90344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4294967295"/>
          </p:nvPr>
        </p:nvSpPr>
        <p:spPr>
          <a:xfrm>
            <a:off x="8197850" y="7008813"/>
            <a:ext cx="2495550" cy="401637"/>
          </a:xfrm>
        </p:spPr>
        <p:txBody>
          <a:bodyPr/>
          <a:lstStyle/>
          <a:p>
            <a:fld id="{EADE7588-78E0-436B-9483-5E4E4A76566E}" type="slidenum">
              <a:rPr lang="de-DE" smtClean="0"/>
              <a:t>3</a:t>
            </a:fld>
            <a:endParaRPr lang="de-DE" dirty="0"/>
          </a:p>
        </p:txBody>
      </p:sp>
      <p:graphicFrame>
        <p:nvGraphicFramePr>
          <p:cNvPr id="9" name="Tabelle 8"/>
          <p:cNvGraphicFramePr>
            <a:graphicFrameLocks noGrp="1"/>
          </p:cNvGraphicFramePr>
          <p:nvPr>
            <p:extLst>
              <p:ext uri="{D42A27DB-BD31-4B8C-83A1-F6EECF244321}">
                <p14:modId xmlns:p14="http://schemas.microsoft.com/office/powerpoint/2010/main" val="277572552"/>
              </p:ext>
            </p:extLst>
          </p:nvPr>
        </p:nvGraphicFramePr>
        <p:xfrm>
          <a:off x="4122564" y="2674066"/>
          <a:ext cx="5544616" cy="3081258"/>
        </p:xfrm>
        <a:graphic>
          <a:graphicData uri="http://schemas.openxmlformats.org/drawingml/2006/table">
            <a:tbl>
              <a:tblPr firstRow="1" firstCol="1" bandRow="1">
                <a:tableStyleId>{5940675A-B579-460E-94D1-54222C63F5DA}</a:tableStyleId>
              </a:tblPr>
              <a:tblGrid>
                <a:gridCol w="4102114">
                  <a:extLst>
                    <a:ext uri="{9D8B030D-6E8A-4147-A177-3AD203B41FA5}">
                      <a16:colId xmlns:a16="http://schemas.microsoft.com/office/drawing/2014/main" val="20000"/>
                    </a:ext>
                  </a:extLst>
                </a:gridCol>
                <a:gridCol w="1442502">
                  <a:extLst>
                    <a:ext uri="{9D8B030D-6E8A-4147-A177-3AD203B41FA5}">
                      <a16:colId xmlns:a16="http://schemas.microsoft.com/office/drawing/2014/main" val="20001"/>
                    </a:ext>
                  </a:extLst>
                </a:gridCol>
              </a:tblGrid>
              <a:tr h="1760719">
                <a:tc>
                  <a:txBody>
                    <a:bodyPr/>
                    <a:lstStyle/>
                    <a:p>
                      <a:pPr marL="0" marR="0" indent="0" algn="l" defTabSz="1043056" rtl="0" eaLnBrk="1" fontAlgn="auto" latinLnBrk="0" hangingPunct="1">
                        <a:lnSpc>
                          <a:spcPct val="100000"/>
                        </a:lnSpc>
                        <a:spcBef>
                          <a:spcPts val="0"/>
                        </a:spcBef>
                        <a:spcAft>
                          <a:spcPts val="0"/>
                        </a:spcAft>
                        <a:buClrTx/>
                        <a:buSzTx/>
                        <a:buFontTx/>
                        <a:buNone/>
                        <a:tabLst/>
                        <a:defRPr/>
                      </a:pPr>
                      <a:r>
                        <a:rPr lang="de-DE" sz="1400" dirty="0">
                          <a:effectLst/>
                        </a:rPr>
                        <a:t>Bereitstellung des individuellen Links  zum Führungssensor (Führungskraft-Sicht, Team-Sicht), Einladung an jeden Teilnehmer zum Einstellen des Sensors und zum</a:t>
                      </a:r>
                      <a:r>
                        <a:rPr lang="de-DE" sz="1400" baseline="0" dirty="0">
                          <a:effectLst/>
                        </a:rPr>
                        <a:t> Geben anonymisierten Feedbacks  &amp; Lösungsimpulsen </a:t>
                      </a:r>
                      <a:r>
                        <a:rPr lang="de-DE" sz="1400" dirty="0">
                          <a:effectLst/>
                        </a:rPr>
                        <a:t>(bitte Emails zur Verfügung stellen), Download und Übertragen der Werte für die Durchschnittsberechnung</a:t>
                      </a:r>
                      <a:r>
                        <a:rPr lang="de-DE" sz="1400" baseline="0" dirty="0">
                          <a:effectLst/>
                        </a:rPr>
                        <a:t> und Grafik, </a:t>
                      </a:r>
                      <a:r>
                        <a:rPr lang="de-DE" sz="1400" kern="1200" dirty="0">
                          <a:effectLst/>
                        </a:rPr>
                        <a:t>Zusammentragen der Feedbacktexte</a:t>
                      </a:r>
                    </a:p>
                  </a:txBody>
                  <a:tcPr marL="68580" marR="68580" marT="0" marB="0" anchor="ctr">
                    <a:solidFill>
                      <a:srgbClr val="69B969"/>
                    </a:solidFill>
                  </a:tcPr>
                </a:tc>
                <a:tc>
                  <a:txBody>
                    <a:bodyPr/>
                    <a:lstStyle/>
                    <a:p>
                      <a:pPr indent="0">
                        <a:spcAft>
                          <a:spcPts val="0"/>
                        </a:spcAft>
                      </a:pPr>
                      <a:r>
                        <a:rPr lang="de-DE" sz="1400" b="1" dirty="0">
                          <a:effectLst/>
                          <a:latin typeface="+mn-lt"/>
                          <a:ea typeface="MS Mincho"/>
                        </a:rPr>
                        <a:t>€ 50,-</a:t>
                      </a:r>
                      <a:r>
                        <a:rPr lang="de-DE" sz="1400" b="1" baseline="0" dirty="0">
                          <a:effectLst/>
                          <a:latin typeface="+mn-lt"/>
                          <a:ea typeface="MS Mincho"/>
                        </a:rPr>
                        <a:t> je Teilnehmer</a:t>
                      </a:r>
                      <a:endParaRPr lang="de-DE" sz="1400" b="1" dirty="0">
                        <a:effectLst/>
                        <a:latin typeface="+mn-lt"/>
                        <a:ea typeface="MS Mincho"/>
                      </a:endParaRPr>
                    </a:p>
                  </a:txBody>
                  <a:tcPr marL="68580" marR="68580" marT="0" marB="0" anchor="ctr">
                    <a:solidFill>
                      <a:srgbClr val="69B969"/>
                    </a:solidFill>
                  </a:tcPr>
                </a:tc>
                <a:extLst>
                  <a:ext uri="{0D108BD9-81ED-4DB2-BD59-A6C34878D82A}">
                    <a16:rowId xmlns:a16="http://schemas.microsoft.com/office/drawing/2014/main" val="10000"/>
                  </a:ext>
                </a:extLst>
              </a:tr>
              <a:tr h="1320539">
                <a:tc>
                  <a:txBody>
                    <a:bodyPr/>
                    <a:lstStyle/>
                    <a:p>
                      <a:pPr marL="0" marR="0" indent="0" algn="l" defTabSz="1043056" rtl="0" eaLnBrk="1" fontAlgn="auto" latinLnBrk="0" hangingPunct="1">
                        <a:lnSpc>
                          <a:spcPct val="100000"/>
                        </a:lnSpc>
                        <a:spcBef>
                          <a:spcPts val="0"/>
                        </a:spcBef>
                        <a:spcAft>
                          <a:spcPts val="0"/>
                        </a:spcAft>
                        <a:buClrTx/>
                        <a:buSzTx/>
                        <a:buFontTx/>
                        <a:buNone/>
                        <a:tabLst/>
                        <a:defRPr/>
                      </a:pPr>
                      <a:r>
                        <a:rPr lang="de-DE" sz="1400" kern="1200" dirty="0">
                          <a:effectLst/>
                        </a:rPr>
                        <a:t>Berechnung der Durchschnittswerte von Team und Führungskraft, Analyse,  Visualisierung einer Vergleichs-Grafik von Team und Führungskraft mit hervorgehobener Darstellung der Differenzen, Aufbereitung des Feedbacks und der Lösungsimpulse</a:t>
                      </a:r>
                      <a:r>
                        <a:rPr lang="de-DE" sz="1400" kern="1200" baseline="0" dirty="0">
                          <a:effectLst/>
                        </a:rPr>
                        <a:t> in geordneter Listenform, </a:t>
                      </a:r>
                      <a:r>
                        <a:rPr lang="de-DE" sz="1400" kern="1200" dirty="0">
                          <a:effectLst/>
                        </a:rPr>
                        <a:t>Bereitstellung als PDFs</a:t>
                      </a:r>
                    </a:p>
                  </a:txBody>
                  <a:tcPr marL="68580" marR="68580" marT="0" marB="0" anchor="ctr"/>
                </a:tc>
                <a:tc>
                  <a:txBody>
                    <a:bodyPr/>
                    <a:lstStyle/>
                    <a:p>
                      <a:pPr marL="0" marR="0" indent="0" algn="l" defTabSz="1043056" rtl="0" eaLnBrk="1" fontAlgn="auto" latinLnBrk="0" hangingPunct="1">
                        <a:lnSpc>
                          <a:spcPct val="100000"/>
                        </a:lnSpc>
                        <a:spcBef>
                          <a:spcPts val="0"/>
                        </a:spcBef>
                        <a:spcAft>
                          <a:spcPts val="0"/>
                        </a:spcAft>
                        <a:buClrTx/>
                        <a:buSzTx/>
                        <a:buFontTx/>
                        <a:buNone/>
                        <a:tabLst/>
                        <a:defRPr/>
                      </a:pPr>
                      <a:r>
                        <a:rPr lang="de-DE" sz="1400" b="1" dirty="0">
                          <a:effectLst/>
                          <a:latin typeface="+mn-lt"/>
                          <a:ea typeface="MS Mincho"/>
                        </a:rPr>
                        <a:t>€ 180,- einmalig </a:t>
                      </a:r>
                      <a:r>
                        <a:rPr lang="de-DE" sz="1200" b="0" i="1" dirty="0">
                          <a:effectLst/>
                          <a:latin typeface="+mn-lt"/>
                          <a:ea typeface="MS Mincho"/>
                        </a:rPr>
                        <a:t>(bis 8 Teilnehmer)</a:t>
                      </a:r>
                      <a:endParaRPr lang="de-DE" sz="1400" b="0" i="1" dirty="0">
                        <a:effectLst/>
                        <a:latin typeface="+mn-lt"/>
                        <a:ea typeface="MS Mincho"/>
                      </a:endParaRPr>
                    </a:p>
                  </a:txBody>
                  <a:tcPr marL="68580" marR="68580" marT="0" marB="0" anchor="ctr"/>
                </a:tc>
                <a:extLst>
                  <a:ext uri="{0D108BD9-81ED-4DB2-BD59-A6C34878D82A}">
                    <a16:rowId xmlns:a16="http://schemas.microsoft.com/office/drawing/2014/main" val="10001"/>
                  </a:ext>
                </a:extLst>
              </a:tr>
            </a:tbl>
          </a:graphicData>
        </a:graphic>
      </p:graphicFrame>
      <p:sp>
        <p:nvSpPr>
          <p:cNvPr id="10" name="Rechteck 9"/>
          <p:cNvSpPr/>
          <p:nvPr/>
        </p:nvSpPr>
        <p:spPr>
          <a:xfrm>
            <a:off x="1098228" y="5900801"/>
            <a:ext cx="8568952" cy="400110"/>
          </a:xfrm>
          <a:prstGeom prst="rect">
            <a:avLst/>
          </a:prstGeom>
        </p:spPr>
        <p:txBody>
          <a:bodyPr wrap="square">
            <a:spAutoFit/>
          </a:bodyPr>
          <a:lstStyle/>
          <a:p>
            <a:r>
              <a:rPr lang="de-DE" sz="1000" dirty="0"/>
              <a:t>Die Preise verstehen sich inkl. der gesetzlichen Mehrwertsteuer. Die Rechnung ist 7 Tage nach Erhalt zur Zahlung fällig. Es gelten unsere allgemeinen Geschäfts- und Nutzungsbedingungen (siehe </a:t>
            </a:r>
            <a:r>
              <a:rPr lang="de-DE" sz="1000" dirty="0">
                <a:hlinkClick r:id="rId2"/>
              </a:rPr>
              <a:t>https://denkzeuge.com/agb/</a:t>
            </a:r>
            <a:r>
              <a:rPr lang="de-DE" sz="1000" dirty="0"/>
              <a:t>). </a:t>
            </a:r>
          </a:p>
        </p:txBody>
      </p:sp>
      <p:pic>
        <p:nvPicPr>
          <p:cNvPr id="4" name="Grafik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26220" y="2674066"/>
            <a:ext cx="3090825" cy="3090825"/>
          </a:xfrm>
          <a:prstGeom prst="rect">
            <a:avLst/>
          </a:prstGeom>
          <a:effectLst>
            <a:innerShdw blurRad="114300">
              <a:prstClr val="black"/>
            </a:innerShdw>
          </a:effectLst>
        </p:spPr>
      </p:pic>
      <p:sp>
        <p:nvSpPr>
          <p:cNvPr id="16" name="Titel 2"/>
          <p:cNvSpPr>
            <a:spLocks noGrp="1"/>
          </p:cNvSpPr>
          <p:nvPr>
            <p:ph type="title"/>
          </p:nvPr>
        </p:nvSpPr>
        <p:spPr>
          <a:xfrm>
            <a:off x="534670" y="936244"/>
            <a:ext cx="9624060" cy="1260211"/>
          </a:xfrm>
        </p:spPr>
        <p:txBody>
          <a:bodyPr vert="horz" lIns="104306" tIns="52153" rIns="104306" bIns="52153" rtlCol="0" anchor="ctr">
            <a:noAutofit/>
          </a:bodyPr>
          <a:lstStyle/>
          <a:p>
            <a:r>
              <a:rPr lang="de-DE" dirty="0">
                <a:latin typeface="+mj-lt"/>
              </a:rPr>
              <a:t>Angebot für eine Führungs-Feedback-Analyse</a:t>
            </a:r>
          </a:p>
        </p:txBody>
      </p:sp>
    </p:spTree>
    <p:extLst>
      <p:ext uri="{BB962C8B-B14F-4D97-AF65-F5344CB8AC3E}">
        <p14:creationId xmlns:p14="http://schemas.microsoft.com/office/powerpoint/2010/main" val="4256202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m 9"/>
          <p:cNvGraphicFramePr/>
          <p:nvPr>
            <p:extLst>
              <p:ext uri="{D42A27DB-BD31-4B8C-83A1-F6EECF244321}">
                <p14:modId xmlns:p14="http://schemas.microsoft.com/office/powerpoint/2010/main" val="2994568353"/>
              </p:ext>
            </p:extLst>
          </p:nvPr>
        </p:nvGraphicFramePr>
        <p:xfrm>
          <a:off x="162124" y="1975614"/>
          <a:ext cx="5003255" cy="5256584"/>
        </p:xfrm>
        <a:graphic>
          <a:graphicData uri="http://schemas.openxmlformats.org/drawingml/2006/chart">
            <c:chart xmlns:c="http://schemas.openxmlformats.org/drawingml/2006/chart" xmlns:r="http://schemas.openxmlformats.org/officeDocument/2006/relationships" r:id="rId2"/>
          </a:graphicData>
        </a:graphic>
      </p:graphicFrame>
      <p:sp>
        <p:nvSpPr>
          <p:cNvPr id="4" name="Titel 3"/>
          <p:cNvSpPr>
            <a:spLocks noGrp="1"/>
          </p:cNvSpPr>
          <p:nvPr>
            <p:ph type="title"/>
          </p:nvPr>
        </p:nvSpPr>
        <p:spPr/>
        <p:txBody>
          <a:bodyPr vert="horz" lIns="104306" tIns="52153" rIns="104306" bIns="52153" rtlCol="0" anchor="ctr">
            <a:noAutofit/>
          </a:bodyPr>
          <a:lstStyle/>
          <a:p>
            <a:r>
              <a:rPr lang="de-DE" dirty="0">
                <a:latin typeface="+mj-lt"/>
              </a:rPr>
              <a:t>Beispiel Grafik und Feedbackliste</a:t>
            </a:r>
            <a:br>
              <a:rPr lang="de-DE" dirty="0">
                <a:latin typeface="+mj-lt"/>
              </a:rPr>
            </a:br>
            <a:endParaRPr lang="de-DE" dirty="0">
              <a:latin typeface="+mj-lt"/>
            </a:endParaRPr>
          </a:p>
        </p:txBody>
      </p:sp>
      <p:sp>
        <p:nvSpPr>
          <p:cNvPr id="27" name="Gleichschenkliges Dreieck 26"/>
          <p:cNvSpPr/>
          <p:nvPr/>
        </p:nvSpPr>
        <p:spPr>
          <a:xfrm rot="10800000">
            <a:off x="2358368" y="2344946"/>
            <a:ext cx="504056" cy="253226"/>
          </a:xfrm>
          <a:prstGeom prst="triangle">
            <a:avLst/>
          </a:prstGeom>
          <a:solidFill>
            <a:srgbClr val="69B969"/>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de-DE"/>
          </a:p>
        </p:txBody>
      </p:sp>
      <p:sp>
        <p:nvSpPr>
          <p:cNvPr id="18" name="Textfeld 17"/>
          <p:cNvSpPr txBox="1"/>
          <p:nvPr/>
        </p:nvSpPr>
        <p:spPr>
          <a:xfrm>
            <a:off x="522164" y="1975614"/>
            <a:ext cx="4176464" cy="369332"/>
          </a:xfrm>
          <a:prstGeom prst="rect">
            <a:avLst/>
          </a:prstGeom>
          <a:solidFill>
            <a:srgbClr val="69B969"/>
          </a:solidFill>
        </p:spPr>
        <p:style>
          <a:lnRef idx="1">
            <a:schemeClr val="accent3"/>
          </a:lnRef>
          <a:fillRef idx="3">
            <a:schemeClr val="accent3"/>
          </a:fillRef>
          <a:effectRef idx="2">
            <a:schemeClr val="accent3"/>
          </a:effectRef>
          <a:fontRef idx="minor">
            <a:schemeClr val="lt1"/>
          </a:fontRef>
        </p:style>
        <p:txBody>
          <a:bodyPr wrap="square" rtlCol="0" anchor="ctr">
            <a:spAutoFit/>
          </a:bodyPr>
          <a:lstStyle/>
          <a:p>
            <a:pPr algn="ctr" fontAlgn="base"/>
            <a:r>
              <a:rPr lang="de-DE" sz="1800" dirty="0">
                <a:solidFill>
                  <a:schemeClr val="bg1"/>
                </a:solidFill>
              </a:rPr>
              <a:t>Beispiel Vergleichs-Auswertung Führung</a:t>
            </a:r>
          </a:p>
        </p:txBody>
      </p:sp>
      <p:sp>
        <p:nvSpPr>
          <p:cNvPr id="13" name="Textfeld 12"/>
          <p:cNvSpPr txBox="1"/>
          <p:nvPr/>
        </p:nvSpPr>
        <p:spPr>
          <a:xfrm>
            <a:off x="5524583" y="2662873"/>
            <a:ext cx="1656184" cy="3152313"/>
          </a:xfrm>
          <a:prstGeom prst="rect">
            <a:avLst/>
          </a:prstGeom>
          <a:noFill/>
        </p:spPr>
        <p:txBody>
          <a:bodyPr wrap="square" lIns="104306" tIns="52153" rIns="104306" bIns="52153" rtlCol="0">
            <a:spAutoFit/>
          </a:bodyPr>
          <a:lstStyle/>
          <a:p>
            <a:r>
              <a:rPr lang="de-DE" dirty="0"/>
              <a:t>Wie sieht es aus, wenn der Wert auf 10 steht? Was ist dann besser? Was sollte / könnte getan werden, um den Wert auf eine 10 zu bringen?</a:t>
            </a:r>
          </a:p>
        </p:txBody>
      </p:sp>
      <p:pic>
        <p:nvPicPr>
          <p:cNvPr id="14"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4887"/>
          <a:stretch/>
        </p:blipFill>
        <p:spPr bwMode="auto">
          <a:xfrm>
            <a:off x="7791597" y="2853540"/>
            <a:ext cx="2091607" cy="3663393"/>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hteck 4"/>
          <p:cNvSpPr/>
          <p:nvPr/>
        </p:nvSpPr>
        <p:spPr>
          <a:xfrm>
            <a:off x="3620512" y="2686397"/>
            <a:ext cx="1078116" cy="461665"/>
          </a:xfrm>
          <a:prstGeom prst="rect">
            <a:avLst/>
          </a:prstGeom>
        </p:spPr>
        <p:txBody>
          <a:bodyPr wrap="none">
            <a:spAutoFit/>
          </a:bodyPr>
          <a:lstStyle/>
          <a:p>
            <a:r>
              <a:rPr lang="de-DE" sz="1200" b="1" dirty="0">
                <a:solidFill>
                  <a:schemeClr val="accent3">
                    <a:lumMod val="75000"/>
                  </a:schemeClr>
                </a:solidFill>
              </a:rPr>
              <a:t>Ø Team</a:t>
            </a:r>
          </a:p>
          <a:p>
            <a:r>
              <a:rPr lang="de-DE" sz="1200" b="1" dirty="0">
                <a:solidFill>
                  <a:schemeClr val="accent4">
                    <a:lumMod val="75000"/>
                  </a:schemeClr>
                </a:solidFill>
              </a:rPr>
              <a:t>Führungskraft</a:t>
            </a:r>
            <a:endParaRPr lang="de-DE" b="1" dirty="0">
              <a:solidFill>
                <a:schemeClr val="accent4">
                  <a:lumMod val="75000"/>
                </a:schemeClr>
              </a:solidFill>
            </a:endParaRPr>
          </a:p>
        </p:txBody>
      </p:sp>
      <p:sp>
        <p:nvSpPr>
          <p:cNvPr id="16" name="Gleichschenkliges Dreieck 15"/>
          <p:cNvSpPr/>
          <p:nvPr/>
        </p:nvSpPr>
        <p:spPr>
          <a:xfrm rot="10800000">
            <a:off x="7614952" y="2344946"/>
            <a:ext cx="504056" cy="253226"/>
          </a:xfrm>
          <a:prstGeom prst="triangle">
            <a:avLst/>
          </a:prstGeom>
          <a:solidFill>
            <a:srgbClr val="69B969"/>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de-DE"/>
          </a:p>
        </p:txBody>
      </p:sp>
      <p:sp>
        <p:nvSpPr>
          <p:cNvPr id="19" name="Textfeld 18"/>
          <p:cNvSpPr txBox="1"/>
          <p:nvPr/>
        </p:nvSpPr>
        <p:spPr>
          <a:xfrm>
            <a:off x="5778748" y="1975614"/>
            <a:ext cx="4176464" cy="369332"/>
          </a:xfrm>
          <a:prstGeom prst="rect">
            <a:avLst/>
          </a:prstGeom>
          <a:solidFill>
            <a:srgbClr val="69B969"/>
          </a:solidFill>
        </p:spPr>
        <p:style>
          <a:lnRef idx="1">
            <a:schemeClr val="accent3"/>
          </a:lnRef>
          <a:fillRef idx="3">
            <a:schemeClr val="accent3"/>
          </a:fillRef>
          <a:effectRef idx="2">
            <a:schemeClr val="accent3"/>
          </a:effectRef>
          <a:fontRef idx="minor">
            <a:schemeClr val="lt1"/>
          </a:fontRef>
        </p:style>
        <p:txBody>
          <a:bodyPr wrap="square" rtlCol="0" anchor="ctr">
            <a:spAutoFit/>
          </a:bodyPr>
          <a:lstStyle/>
          <a:p>
            <a:pPr algn="ctr" fontAlgn="base"/>
            <a:r>
              <a:rPr lang="de-DE" sz="1800" dirty="0">
                <a:solidFill>
                  <a:schemeClr val="bg1"/>
                </a:solidFill>
              </a:rPr>
              <a:t>Beispiel Feedbackliste</a:t>
            </a:r>
          </a:p>
        </p:txBody>
      </p:sp>
      <p:sp>
        <p:nvSpPr>
          <p:cNvPr id="2" name="Rechteck 1"/>
          <p:cNvSpPr/>
          <p:nvPr/>
        </p:nvSpPr>
        <p:spPr>
          <a:xfrm>
            <a:off x="7470936" y="2853540"/>
            <a:ext cx="311398" cy="3663395"/>
          </a:xfrm>
          <a:prstGeom prst="rect">
            <a:avLst/>
          </a:prstGeom>
          <a:noFill/>
          <a:ln w="9525">
            <a:solidFill>
              <a:srgbClr val="69B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feld 2"/>
          <p:cNvSpPr txBox="1"/>
          <p:nvPr/>
        </p:nvSpPr>
        <p:spPr>
          <a:xfrm rot="16200000">
            <a:off x="6063880" y="4723917"/>
            <a:ext cx="3147657" cy="307777"/>
          </a:xfrm>
          <a:prstGeom prst="rect">
            <a:avLst/>
          </a:prstGeom>
          <a:noFill/>
        </p:spPr>
        <p:txBody>
          <a:bodyPr wrap="none" rtlCol="0">
            <a:spAutoFit/>
          </a:bodyPr>
          <a:lstStyle/>
          <a:p>
            <a:r>
              <a:rPr lang="de-DE" sz="1400" dirty="0"/>
              <a:t>Sinn / Nutzen der Ziele 	 Zielklarheit</a:t>
            </a:r>
          </a:p>
        </p:txBody>
      </p:sp>
      <p:sp>
        <p:nvSpPr>
          <p:cNvPr id="15" name="Rechteck 14"/>
          <p:cNvSpPr/>
          <p:nvPr/>
        </p:nvSpPr>
        <p:spPr>
          <a:xfrm>
            <a:off x="7793408" y="2853538"/>
            <a:ext cx="2089795" cy="3663395"/>
          </a:xfrm>
          <a:prstGeom prst="rect">
            <a:avLst/>
          </a:prstGeom>
          <a:noFill/>
          <a:ln w="9525">
            <a:solidFill>
              <a:srgbClr val="69B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7" name="Gerade Verbindung 6"/>
          <p:cNvCxnSpPr/>
          <p:nvPr/>
        </p:nvCxnSpPr>
        <p:spPr>
          <a:xfrm flipH="1">
            <a:off x="7459722" y="4649102"/>
            <a:ext cx="2412267" cy="2"/>
          </a:xfrm>
          <a:prstGeom prst="line">
            <a:avLst/>
          </a:prstGeom>
          <a:ln w="19050">
            <a:solidFill>
              <a:srgbClr val="69B96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7912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latin typeface="+mj-lt"/>
              </a:rPr>
              <a:t>Kundenstimmen</a:t>
            </a:r>
            <a:br>
              <a:rPr lang="de-DE" dirty="0">
                <a:latin typeface="+mj-lt"/>
              </a:rPr>
            </a:br>
            <a:endParaRPr lang="de-DE" dirty="0">
              <a:latin typeface="+mj-lt"/>
            </a:endParaRPr>
          </a:p>
        </p:txBody>
      </p:sp>
      <p:sp>
        <p:nvSpPr>
          <p:cNvPr id="8" name="Textfeld 7"/>
          <p:cNvSpPr txBox="1"/>
          <p:nvPr/>
        </p:nvSpPr>
        <p:spPr>
          <a:xfrm>
            <a:off x="450156" y="1764407"/>
            <a:ext cx="4176464" cy="1938992"/>
          </a:xfrm>
          <a:prstGeom prst="rect">
            <a:avLst/>
          </a:prstGeom>
          <a:solidFill>
            <a:srgbClr val="69B969"/>
          </a:solidFill>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de-DE" sz="1000" i="1" dirty="0"/>
              <a:t>„Mit Ihrer ganzheitlichen Beratung haben mir Michaela und Oliver geholfen, innere Motive aufzudecken, eigene Stärken zu erkennen und gezielt gemeinsame Lösungen zu generieren. Bereits nach der ersten Sitzung ging ich gestärkt aus der Beratung heraus, konnte Erlerntes direkt in die Tat umsetzen und bin meiner Selbstständigkeit einen immensen Schritt näher gekommen. Nicht nur das praxisorientierte Beratungstool </a:t>
            </a:r>
            <a:r>
              <a:rPr lang="de-DE" sz="1000" i="1" dirty="0" err="1"/>
              <a:t>KraftBoxx</a:t>
            </a:r>
            <a:r>
              <a:rPr lang="de-DE" sz="1000" i="1" dirty="0"/>
              <a:t>® und die Innere-Motiv-Analyse an sich, sondern auch die klare, strukturierte und verknüpfte Beratungsweise heben sich deutlich von anderen Coachings ab. Hier gehen Herz und Hirn Hand in Hand. Vielen Dank für die großartige Unterstützung, das neu gewonnene Selbstbewusstsein und den so wichtigen Erkenntnisgewinn!“ </a:t>
            </a:r>
          </a:p>
          <a:p>
            <a:pPr algn="r"/>
            <a:r>
              <a:rPr lang="de-DE" sz="1000" dirty="0"/>
              <a:t>J. Rommel, GF „mehr-als-PR“</a:t>
            </a:r>
          </a:p>
        </p:txBody>
      </p:sp>
      <p:sp>
        <p:nvSpPr>
          <p:cNvPr id="10" name="Gleichschenkliges Dreieck 9"/>
          <p:cNvSpPr/>
          <p:nvPr/>
        </p:nvSpPr>
        <p:spPr>
          <a:xfrm flipV="1">
            <a:off x="3726520" y="3707211"/>
            <a:ext cx="504056" cy="253226"/>
          </a:xfrm>
          <a:prstGeom prst="triangle">
            <a:avLst/>
          </a:prstGeom>
          <a:solidFill>
            <a:srgbClr val="69B969"/>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de-DE"/>
          </a:p>
        </p:txBody>
      </p:sp>
      <p:sp>
        <p:nvSpPr>
          <p:cNvPr id="2" name="Rechteck 1"/>
          <p:cNvSpPr/>
          <p:nvPr/>
        </p:nvSpPr>
        <p:spPr>
          <a:xfrm>
            <a:off x="7578948" y="3276575"/>
            <a:ext cx="2304256" cy="3785652"/>
          </a:xfrm>
          <a:prstGeom prst="rect">
            <a:avLst/>
          </a:prstGeom>
          <a:solidFill>
            <a:srgbClr val="69B969"/>
          </a:solidFill>
        </p:spPr>
        <p:style>
          <a:lnRef idx="1">
            <a:schemeClr val="accent3"/>
          </a:lnRef>
          <a:fillRef idx="3">
            <a:schemeClr val="accent3"/>
          </a:fillRef>
          <a:effectRef idx="2">
            <a:schemeClr val="accent3"/>
          </a:effectRef>
          <a:fontRef idx="minor">
            <a:schemeClr val="lt1"/>
          </a:fontRef>
        </p:style>
        <p:txBody>
          <a:bodyPr wrap="square">
            <a:spAutoFit/>
          </a:bodyPr>
          <a:lstStyle/>
          <a:p>
            <a:r>
              <a:rPr lang="de-DE" sz="1000" i="1" dirty="0"/>
              <a:t>„Als ersten wichtigen Punkt möchte ich erwähnen, dass ich mich von vorne rein wohl bei euch gefühlt habe. Daher war ich sehr froh, dass die Chemie stimmte. Das schöne Ambiente hat natürlich auch dazu beigetragen. Das Coaching habe als gut strukturiert empfunden, und dabei immer das Gefühl gehabt, dass es um mich geht, also nicht irgendein Programm runter gespult wird. Die Arbeit mit den Tools fand ich super und was mich wirklich beeindruckt hat war die Auswertung meiner IMA</a:t>
            </a:r>
            <a:r>
              <a:rPr lang="de-DE" sz="1000" i="1" baseline="30000" dirty="0"/>
              <a:t>©</a:t>
            </a:r>
            <a:r>
              <a:rPr lang="de-DE" sz="1000" i="1" dirty="0"/>
              <a:t>. Ich hatte mir das Ergebnis nach Beantwortung der Fragen ja bereits angesehen, aber das was Michaela dazu gesagt hat, das war für mich die wirkliche Erkenntnis: der Einfluss der Motive auf Entscheidungen, wie man damit umgeht und was man konkret verbessern kann usw. Ich hatte einige Aha-Erlebnisse und weiß jetzt woran ich konkret arbeiten kann und muss.„</a:t>
            </a:r>
          </a:p>
          <a:p>
            <a:pPr algn="r"/>
            <a:r>
              <a:rPr lang="de-DE" sz="1000" dirty="0"/>
              <a:t>Christiane C., Managerin bei HP</a:t>
            </a:r>
          </a:p>
        </p:txBody>
      </p:sp>
      <p:pic>
        <p:nvPicPr>
          <p:cNvPr id="9" name="Grafik 8"/>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869338" y="3276575"/>
            <a:ext cx="3456384" cy="3497527"/>
          </a:xfrm>
          <a:prstGeom prst="ellipse">
            <a:avLst/>
          </a:prstGeom>
          <a:ln w="63500" cap="rnd">
            <a:noFill/>
          </a:ln>
          <a:effectLst>
            <a:outerShdw blurRad="63500" sx="102000" sy="102000" algn="ctr"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
        <p:nvSpPr>
          <p:cNvPr id="11" name="Gleichschenkliges Dreieck 10"/>
          <p:cNvSpPr/>
          <p:nvPr/>
        </p:nvSpPr>
        <p:spPr>
          <a:xfrm rot="5400000" flipV="1">
            <a:off x="7200307" y="4790760"/>
            <a:ext cx="504056" cy="253226"/>
          </a:xfrm>
          <a:prstGeom prst="triangle">
            <a:avLst/>
          </a:prstGeom>
          <a:solidFill>
            <a:srgbClr val="69B969"/>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de-DE"/>
          </a:p>
        </p:txBody>
      </p:sp>
      <p:sp>
        <p:nvSpPr>
          <p:cNvPr id="12" name="Textfeld 11"/>
          <p:cNvSpPr txBox="1"/>
          <p:nvPr/>
        </p:nvSpPr>
        <p:spPr>
          <a:xfrm>
            <a:off x="4057840" y="6804967"/>
            <a:ext cx="3079379" cy="243824"/>
          </a:xfrm>
          <a:prstGeom prst="rect">
            <a:avLst/>
          </a:prstGeom>
          <a:noFill/>
        </p:spPr>
        <p:txBody>
          <a:bodyPr wrap="square" lIns="104306" tIns="52153" rIns="104306" bIns="52153" rtlCol="0">
            <a:spAutoFit/>
          </a:bodyPr>
          <a:lstStyle/>
          <a:p>
            <a:r>
              <a:rPr lang="de-DE" sz="900" dirty="0"/>
              <a:t>Michaela Lang, GF Denkzeuge GmbH, FOCUS TOP Coach 2016</a:t>
            </a:r>
          </a:p>
        </p:txBody>
      </p:sp>
    </p:spTree>
    <p:extLst>
      <p:ext uri="{BB962C8B-B14F-4D97-AF65-F5344CB8AC3E}">
        <p14:creationId xmlns:p14="http://schemas.microsoft.com/office/powerpoint/2010/main" val="1394458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Denkzeuge Partner, Berater &amp; CoachesDenkzeuge Coaching Ausbildung Instrumente Business Innovation - Google Chrome"/>
          <p:cNvPicPr>
            <a:picLocks noChangeAspect="1"/>
          </p:cNvPicPr>
          <p:nvPr/>
        </p:nvPicPr>
        <p:blipFill rotWithShape="1">
          <a:blip r:embed="rId2" cstate="screen">
            <a:lum bright="70000" contrast="-70000"/>
            <a:extLst>
              <a:ext uri="{28A0092B-C50C-407E-A947-70E740481C1C}">
                <a14:useLocalDpi xmlns:a14="http://schemas.microsoft.com/office/drawing/2010/main"/>
              </a:ext>
            </a:extLst>
          </a:blip>
          <a:srcRect/>
          <a:stretch/>
        </p:blipFill>
        <p:spPr>
          <a:xfrm>
            <a:off x="1189026" y="756295"/>
            <a:ext cx="8315347" cy="6264696"/>
          </a:xfrm>
          <a:prstGeom prst="rect">
            <a:avLst/>
          </a:prstGeom>
        </p:spPr>
      </p:pic>
      <p:sp>
        <p:nvSpPr>
          <p:cNvPr id="2" name="Titel 1"/>
          <p:cNvSpPr>
            <a:spLocks noGrp="1"/>
          </p:cNvSpPr>
          <p:nvPr>
            <p:ph type="title"/>
          </p:nvPr>
        </p:nvSpPr>
        <p:spPr/>
        <p:txBody>
          <a:bodyPr/>
          <a:lstStyle/>
          <a:p>
            <a:r>
              <a:rPr lang="de-DE" dirty="0">
                <a:latin typeface="+mj-lt"/>
              </a:rPr>
              <a:t>Partner von Denkzeuge</a:t>
            </a:r>
            <a:r>
              <a:rPr lang="de-DE" baseline="30000" dirty="0">
                <a:latin typeface="+mj-lt"/>
              </a:rPr>
              <a:t>®</a:t>
            </a:r>
          </a:p>
        </p:txBody>
      </p:sp>
      <p:pic>
        <p:nvPicPr>
          <p:cNvPr id="3" name="Grafik 2" descr="Denkzeuge Partner, Berater &amp; CoachesDenkzeuge Coaching Ausbildung Instrumente Business Innovation - Google Chrome"/>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191013" y="4956568"/>
            <a:ext cx="2088232" cy="2068837"/>
          </a:xfrm>
          <a:prstGeom prst="rect">
            <a:avLst/>
          </a:prstGeom>
          <a:ln>
            <a:solidFill>
              <a:srgbClr val="69B969"/>
            </a:solidFill>
          </a:ln>
        </p:spPr>
      </p:pic>
      <p:sp>
        <p:nvSpPr>
          <p:cNvPr id="4" name="Rechteck 3"/>
          <p:cNvSpPr/>
          <p:nvPr/>
        </p:nvSpPr>
        <p:spPr>
          <a:xfrm>
            <a:off x="3297869" y="5068665"/>
            <a:ext cx="1874520" cy="1872208"/>
          </a:xfrm>
          <a:prstGeom prst="rect">
            <a:avLst/>
          </a:prstGeom>
          <a:noFill/>
          <a:ln w="76200">
            <a:solidFill>
              <a:srgbClr val="69B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p:cNvSpPr/>
          <p:nvPr/>
        </p:nvSpPr>
        <p:spPr>
          <a:xfrm>
            <a:off x="7439485" y="5045185"/>
            <a:ext cx="1874520" cy="1872208"/>
          </a:xfrm>
          <a:prstGeom prst="rect">
            <a:avLst/>
          </a:prstGeom>
          <a:solidFill>
            <a:srgbClr val="69B969"/>
          </a:solidFill>
          <a:ln w="76200">
            <a:solidFill>
              <a:srgbClr val="69B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b="1" dirty="0"/>
              <a:t>Denkzeuge GmbH</a:t>
            </a:r>
          </a:p>
          <a:p>
            <a:r>
              <a:rPr lang="de-DE" sz="1200" dirty="0"/>
              <a:t>Michaela Lang Teichmummelring 53</a:t>
            </a:r>
          </a:p>
          <a:p>
            <a:r>
              <a:rPr lang="de-DE" sz="1200" dirty="0"/>
              <a:t>12527 Berlin</a:t>
            </a:r>
          </a:p>
          <a:p>
            <a:r>
              <a:rPr lang="de-DE" sz="1200" dirty="0"/>
              <a:t>Tel. +49 (0)30/49906622</a:t>
            </a:r>
          </a:p>
          <a:p>
            <a:r>
              <a:rPr lang="de-DE" sz="1200" dirty="0"/>
              <a:t>team@denkzeuge.com</a:t>
            </a:r>
          </a:p>
          <a:p>
            <a:r>
              <a:rPr lang="de-DE" sz="1200" dirty="0"/>
              <a:t>www.denkzeuge.com</a:t>
            </a:r>
          </a:p>
        </p:txBody>
      </p:sp>
    </p:spTree>
    <p:extLst>
      <p:ext uri="{BB962C8B-B14F-4D97-AF65-F5344CB8AC3E}">
        <p14:creationId xmlns:p14="http://schemas.microsoft.com/office/powerpoint/2010/main" val="1429428864"/>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691</Words>
  <Application>Microsoft Office PowerPoint</Application>
  <PresentationFormat>Benutzerdefiniert</PresentationFormat>
  <Paragraphs>54</Paragraphs>
  <Slides>6</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6</vt:i4>
      </vt:variant>
    </vt:vector>
  </HeadingPairs>
  <TitlesOfParts>
    <vt:vector size="12" baseType="lpstr">
      <vt:lpstr>Roboto Condensed Light</vt:lpstr>
      <vt:lpstr>Calibri</vt:lpstr>
      <vt:lpstr>Asap Medium</vt:lpstr>
      <vt:lpstr>Roboto Black</vt:lpstr>
      <vt:lpstr>Arial</vt:lpstr>
      <vt:lpstr>Larissa</vt:lpstr>
      <vt:lpstr>PowerPoint-Präsentation</vt:lpstr>
      <vt:lpstr>Angebot für eine Führungs-Feedback-Analyse aus Teamsicht</vt:lpstr>
      <vt:lpstr>Angebot für eine Führungs-Feedback-Analyse</vt:lpstr>
      <vt:lpstr>Beispiel Grafik und Feedbackliste </vt:lpstr>
      <vt:lpstr>Kundenstimmen </vt:lpstr>
      <vt:lpstr>Partner von Denkzeuge®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
  <cp:lastModifiedBy/>
  <cp:revision>188</cp:revision>
  <dcterms:created xsi:type="dcterms:W3CDTF">2016-11-14T09:23:39Z</dcterms:created>
  <dcterms:modified xsi:type="dcterms:W3CDTF">2020-05-06T16:00:10Z</dcterms:modified>
</cp:coreProperties>
</file>